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61"/>
  </p:notesMasterIdLst>
  <p:sldIdLst>
    <p:sldId id="256" r:id="rId5"/>
    <p:sldId id="257" r:id="rId6"/>
    <p:sldId id="266" r:id="rId7"/>
    <p:sldId id="267" r:id="rId8"/>
    <p:sldId id="268" r:id="rId9"/>
    <p:sldId id="288" r:id="rId10"/>
    <p:sldId id="329" r:id="rId11"/>
    <p:sldId id="324" r:id="rId12"/>
    <p:sldId id="269" r:id="rId13"/>
    <p:sldId id="271" r:id="rId14"/>
    <p:sldId id="274" r:id="rId15"/>
    <p:sldId id="275" r:id="rId16"/>
    <p:sldId id="325" r:id="rId17"/>
    <p:sldId id="330" r:id="rId18"/>
    <p:sldId id="272" r:id="rId19"/>
    <p:sldId id="276" r:id="rId20"/>
    <p:sldId id="277" r:id="rId21"/>
    <p:sldId id="279" r:id="rId22"/>
    <p:sldId id="326" r:id="rId23"/>
    <p:sldId id="280" r:id="rId24"/>
    <p:sldId id="290" r:id="rId25"/>
    <p:sldId id="291" r:id="rId26"/>
    <p:sldId id="292" r:id="rId27"/>
    <p:sldId id="295" r:id="rId28"/>
    <p:sldId id="296" r:id="rId29"/>
    <p:sldId id="297" r:id="rId30"/>
    <p:sldId id="298" r:id="rId31"/>
    <p:sldId id="299" r:id="rId32"/>
    <p:sldId id="302" r:id="rId33"/>
    <p:sldId id="303" r:id="rId34"/>
    <p:sldId id="304" r:id="rId35"/>
    <p:sldId id="305" r:id="rId36"/>
    <p:sldId id="301" r:id="rId37"/>
    <p:sldId id="327" r:id="rId38"/>
    <p:sldId id="306" r:id="rId39"/>
    <p:sldId id="307" r:id="rId40"/>
    <p:sldId id="309" r:id="rId41"/>
    <p:sldId id="315" r:id="rId42"/>
    <p:sldId id="311" r:id="rId43"/>
    <p:sldId id="313" r:id="rId44"/>
    <p:sldId id="314" r:id="rId45"/>
    <p:sldId id="316" r:id="rId46"/>
    <p:sldId id="317" r:id="rId47"/>
    <p:sldId id="318" r:id="rId48"/>
    <p:sldId id="334" r:id="rId49"/>
    <p:sldId id="328" r:id="rId50"/>
    <p:sldId id="319" r:id="rId51"/>
    <p:sldId id="320" r:id="rId52"/>
    <p:sldId id="321" r:id="rId53"/>
    <p:sldId id="259" r:id="rId54"/>
    <p:sldId id="331" r:id="rId55"/>
    <p:sldId id="332" r:id="rId56"/>
    <p:sldId id="333" r:id="rId57"/>
    <p:sldId id="312" r:id="rId58"/>
    <p:sldId id="323" r:id="rId59"/>
    <p:sldId id="322" r:id="rId60"/>
  </p:sldIdLst>
  <p:sldSz cx="18288000" cy="10287000"/>
  <p:notesSz cx="6858000" cy="9144000"/>
  <p:embeddedFontLst>
    <p:embeddedFont>
      <p:font typeface="Dreaming Outloud Pro" panose="03050502040302030504" pitchFamily="66" charset="0"/>
      <p:regular r:id="rId62"/>
      <p:italic r:id="rId63"/>
    </p:embeddedFont>
    <p:embeddedFont>
      <p:font typeface="Segoe Pro" panose="020B0502040504020203" pitchFamily="34" charset="0"/>
      <p:regular r:id="rId64"/>
      <p:bold r:id="rId65"/>
      <p:italic r:id="rId66"/>
      <p:boldItalic r:id="rId67"/>
    </p:embeddedFont>
    <p:embeddedFont>
      <p:font typeface="Segoe Pro 1" panose="020B0604020202020204" charset="0"/>
      <p:regular r:id="rId68"/>
    </p:embeddedFont>
    <p:embeddedFont>
      <p:font typeface="Segoe Pro Bold" panose="020B0802040504020203" pitchFamily="34" charset="0"/>
      <p:bold r:id="rId69"/>
    </p:embeddedFont>
    <p:embeddedFont>
      <p:font typeface="Segoe Pro Light" panose="020B0302040504020203" pitchFamily="34" charset="0"/>
      <p:regular r:id="rId70"/>
      <p:italic r:id="rId71"/>
    </p:embeddedFont>
    <p:embeddedFont>
      <p:font typeface="Segoe UI" panose="020B0502040204020203" pitchFamily="34" charset="0"/>
      <p:regular r:id="rId72"/>
      <p:bold r:id="rId73"/>
      <p:italic r:id="rId74"/>
      <p:boldItalic r:id="rId75"/>
    </p:embeddedFont>
    <p:embeddedFont>
      <p:font typeface="Segoe UI Semibold" panose="020B0702040204020203" pitchFamily="34" charset="0"/>
      <p:bold r:id="rId76"/>
      <p:boldItalic r:id="rId7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23232"/>
    <a:srgbClr val="00B5EB"/>
    <a:srgbClr val="08192B"/>
    <a:srgbClr val="0B2638"/>
    <a:srgbClr val="001027"/>
    <a:srgbClr val="000F26"/>
    <a:srgbClr val="0D1A2B"/>
    <a:srgbClr val="1B1A19"/>
    <a:srgbClr val="FFD70F"/>
    <a:srgbClr val="9367E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835" autoAdjust="0"/>
    <p:restoredTop sz="67275" autoAdjust="0"/>
  </p:normalViewPr>
  <p:slideViewPr>
    <p:cSldViewPr>
      <p:cViewPr>
        <p:scale>
          <a:sx n="25" d="100"/>
          <a:sy n="25" d="100"/>
        </p:scale>
        <p:origin x="1464" y="2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font" Target="fonts/font2.fntdata"/><Relationship Id="rId68" Type="http://schemas.openxmlformats.org/officeDocument/2006/relationships/font" Target="fonts/font7.fntdata"/><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font" Target="fonts/font13.fntdata"/><Relationship Id="rId79" Type="http://schemas.openxmlformats.org/officeDocument/2006/relationships/viewProps" Target="viewProps.xml"/><Relationship Id="rId5" Type="http://schemas.openxmlformats.org/officeDocument/2006/relationships/slide" Target="slides/slide1.xml"/><Relationship Id="rId61" Type="http://schemas.openxmlformats.org/officeDocument/2006/relationships/notesMaster" Target="notesMasters/notesMaster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font" Target="fonts/font3.fntdata"/><Relationship Id="rId69" Type="http://schemas.openxmlformats.org/officeDocument/2006/relationships/font" Target="fonts/font8.fntdata"/><Relationship Id="rId77" Type="http://schemas.openxmlformats.org/officeDocument/2006/relationships/font" Target="fonts/font16.fntdata"/><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font" Target="fonts/font11.fntdata"/><Relationship Id="rId80"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font" Target="fonts/font6.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font" Target="fonts/font14.fntdata"/><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font" Target="fonts/font4.fntdata"/><Relationship Id="rId73" Type="http://schemas.openxmlformats.org/officeDocument/2006/relationships/font" Target="fonts/font12.fntdata"/><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font" Target="fonts/font15.fntdata"/><Relationship Id="rId7" Type="http://schemas.openxmlformats.org/officeDocument/2006/relationships/slide" Target="slides/slide3.xml"/><Relationship Id="rId71" Type="http://schemas.openxmlformats.org/officeDocument/2006/relationships/font" Target="fonts/font10.fntdata"/><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font" Target="fonts/font5.fntdata"/></Relationships>
</file>

<file path=ppt/media/hdphoto1.wdp>
</file>

<file path=ppt/media/hdphoto2.wdp>
</file>

<file path=ppt/media/hdphoto3.wdp>
</file>

<file path=ppt/media/image1.jpeg>
</file>

<file path=ppt/media/image10.jpeg>
</file>

<file path=ppt/media/image100.png>
</file>

<file path=ppt/media/image101.png>
</file>

<file path=ppt/media/image102.jpeg>
</file>

<file path=ppt/media/image103.png>
</file>

<file path=ppt/media/image104.jpeg>
</file>

<file path=ppt/media/image105.png>
</file>

<file path=ppt/media/image106.jpeg>
</file>

<file path=ppt/media/image11.png>
</file>

<file path=ppt/media/image12.svg>
</file>

<file path=ppt/media/image13.png>
</file>

<file path=ppt/media/image14.svg>
</file>

<file path=ppt/media/image15.png>
</file>

<file path=ppt/media/image16.svg>
</file>

<file path=ppt/media/image17.png>
</file>

<file path=ppt/media/image18.jpg>
</file>

<file path=ppt/media/image19.png>
</file>

<file path=ppt/media/image2.png>
</file>

<file path=ppt/media/image20.jpeg>
</file>

<file path=ppt/media/image21.jpeg>
</file>

<file path=ppt/media/image22.jpeg>
</file>

<file path=ppt/media/image23.png>
</file>

<file path=ppt/media/image24.svg>
</file>

<file path=ppt/media/image25.png>
</file>

<file path=ppt/media/image26.svg>
</file>

<file path=ppt/media/image27.jpeg>
</file>

<file path=ppt/media/image28.jpeg>
</file>

<file path=ppt/media/image29.jpeg>
</file>

<file path=ppt/media/image3.svg>
</file>

<file path=ppt/media/image30.png>
</file>

<file path=ppt/media/image31.jpeg>
</file>

<file path=ppt/media/image32.png>
</file>

<file path=ppt/media/image33.jpeg>
</file>

<file path=ppt/media/image34.jpg>
</file>

<file path=ppt/media/image35.png>
</file>

<file path=ppt/media/image36.jpeg>
</file>

<file path=ppt/media/image37.png>
</file>

<file path=ppt/media/image38.jpg>
</file>

<file path=ppt/media/image39.png>
</file>

<file path=ppt/media/image4.png>
</file>

<file path=ppt/media/image40.png>
</file>

<file path=ppt/media/image41.jpg>
</file>

<file path=ppt/media/image42.jpeg>
</file>

<file path=ppt/media/image43.png>
</file>

<file path=ppt/media/image44.jpg>
</file>

<file path=ppt/media/image45.jpg>
</file>

<file path=ppt/media/image46.jpg>
</file>

<file path=ppt/media/image47.png>
</file>

<file path=ppt/media/image48.png>
</file>

<file path=ppt/media/image49.svg>
</file>

<file path=ppt/media/image5.png>
</file>

<file path=ppt/media/image50.png>
</file>

<file path=ppt/media/image51.svg>
</file>

<file path=ppt/media/image52.png>
</file>

<file path=ppt/media/image53.svg>
</file>

<file path=ppt/media/image54.png>
</file>

<file path=ppt/media/image55.svg>
</file>

<file path=ppt/media/image56.png>
</file>

<file path=ppt/media/image57.jpg>
</file>

<file path=ppt/media/image58.png>
</file>

<file path=ppt/media/image59.svg>
</file>

<file path=ppt/media/image6.svg>
</file>

<file path=ppt/media/image60.png>
</file>

<file path=ppt/media/image61.svg>
</file>

<file path=ppt/media/image62.png>
</file>

<file path=ppt/media/image63.svg>
</file>

<file path=ppt/media/image64.png>
</file>

<file path=ppt/media/image65.png>
</file>

<file path=ppt/media/image66.svg>
</file>

<file path=ppt/media/image67.png>
</file>

<file path=ppt/media/image68.png>
</file>

<file path=ppt/media/image69.png>
</file>

<file path=ppt/media/image7.jpeg>
</file>

<file path=ppt/media/image70.png>
</file>

<file path=ppt/media/image71.gif>
</file>

<file path=ppt/media/image72.png>
</file>

<file path=ppt/media/image73.svg>
</file>

<file path=ppt/media/image74.png>
</file>

<file path=ppt/media/image75.svg>
</file>

<file path=ppt/media/image76.png>
</file>

<file path=ppt/media/image77.png>
</file>

<file path=ppt/media/image78.png>
</file>

<file path=ppt/media/image79.png>
</file>

<file path=ppt/media/image8.jpeg>
</file>

<file path=ppt/media/image80.svg>
</file>

<file path=ppt/media/image81.png>
</file>

<file path=ppt/media/image82.png>
</file>

<file path=ppt/media/image83.jpeg>
</file>

<file path=ppt/media/image84.png>
</file>

<file path=ppt/media/image85.png>
</file>

<file path=ppt/media/image86.png>
</file>

<file path=ppt/media/image87.png>
</file>

<file path=ppt/media/image88.png>
</file>

<file path=ppt/media/image89.png>
</file>

<file path=ppt/media/image9.jpeg>
</file>

<file path=ppt/media/image90.jpeg>
</file>

<file path=ppt/media/image91.png>
</file>

<file path=ppt/media/image92.png>
</file>

<file path=ppt/media/image93.png>
</file>

<file path=ppt/media/image94.jpeg>
</file>

<file path=ppt/media/image95.png>
</file>

<file path=ppt/media/image96.jpeg>
</file>

<file path=ppt/media/image97.jpe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E3551A-3510-460E-BB8D-531A685C10AE}" type="datetimeFigureOut">
              <a:rPr lang="en-NL" smtClean="0"/>
              <a:t>25/07/2024</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F278A7-9AFC-402E-8127-F439E237DDFD}" type="slidenum">
              <a:rPr lang="en-NL" smtClean="0"/>
              <a:t>‹#›</a:t>
            </a:fld>
            <a:endParaRPr lang="en-NL"/>
          </a:p>
        </p:txBody>
      </p:sp>
    </p:spTree>
    <p:extLst>
      <p:ext uri="{BB962C8B-B14F-4D97-AF65-F5344CB8AC3E}">
        <p14:creationId xmlns:p14="http://schemas.microsoft.com/office/powerpoint/2010/main" val="1343474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dirty="0"/>
              <a:t>Ten years ago, in the spring of 2014, I was dabbling with</a:t>
            </a:r>
          </a:p>
          <a:p>
            <a:pPr marL="171450" indent="-171450">
              <a:buFontTx/>
              <a:buChar char="-"/>
            </a:pPr>
            <a:r>
              <a:rPr lang="ro-RO" dirty="0"/>
              <a:t>Home servers</a:t>
            </a:r>
            <a:r>
              <a:rPr lang="nl-NL" dirty="0"/>
              <a:t>, building </a:t>
            </a:r>
            <a:r>
              <a:rPr lang="nl-NL" dirty="0" err="1"/>
              <a:t>my</a:t>
            </a:r>
            <a:r>
              <a:rPr lang="nl-NL" dirty="0"/>
              <a:t> </a:t>
            </a:r>
            <a:r>
              <a:rPr lang="nl-NL" dirty="0" err="1"/>
              <a:t>own</a:t>
            </a:r>
            <a:r>
              <a:rPr lang="nl-NL" dirty="0"/>
              <a:t> computers</a:t>
            </a:r>
          </a:p>
          <a:p>
            <a:pPr marL="171450" indent="-171450">
              <a:buFontTx/>
              <a:buChar char="-"/>
            </a:pPr>
            <a:r>
              <a:rPr lang="nl-NL" dirty="0"/>
              <a:t>Home </a:t>
            </a:r>
            <a:r>
              <a:rPr lang="nl-NL" dirty="0" err="1"/>
              <a:t>automation</a:t>
            </a:r>
            <a:r>
              <a:rPr lang="nl-NL" dirty="0"/>
              <a:t>, incl. </a:t>
            </a:r>
            <a:r>
              <a:rPr lang="nl-NL" dirty="0" err="1"/>
              <a:t>custom</a:t>
            </a:r>
            <a:r>
              <a:rPr lang="nl-NL" dirty="0"/>
              <a:t> Python scripts </a:t>
            </a:r>
            <a:r>
              <a:rPr lang="nl-NL" dirty="0" err="1"/>
              <a:t>to</a:t>
            </a:r>
            <a:r>
              <a:rPr lang="nl-NL" dirty="0"/>
              <a:t> make </a:t>
            </a:r>
            <a:r>
              <a:rPr lang="nl-NL" dirty="0" err="1"/>
              <a:t>my</a:t>
            </a:r>
            <a:r>
              <a:rPr lang="nl-NL" dirty="0"/>
              <a:t> smart </a:t>
            </a:r>
            <a:r>
              <a:rPr lang="nl-NL" dirty="0" err="1"/>
              <a:t>lights</a:t>
            </a:r>
            <a:r>
              <a:rPr lang="nl-NL" dirty="0"/>
              <a:t> </a:t>
            </a:r>
            <a:r>
              <a:rPr lang="nl-NL" dirty="0" err="1"/>
              <a:t>into</a:t>
            </a:r>
            <a:r>
              <a:rPr lang="nl-NL" dirty="0"/>
              <a:t> wake-up </a:t>
            </a:r>
            <a:r>
              <a:rPr lang="nl-NL" dirty="0" err="1"/>
              <a:t>lights</a:t>
            </a:r>
            <a:endParaRPr lang="nl-NL" dirty="0"/>
          </a:p>
          <a:p>
            <a:pPr marL="171450" indent="-171450">
              <a:buFontTx/>
              <a:buChar char="-"/>
            </a:pPr>
            <a:r>
              <a:rPr lang="nl-NL" dirty="0" err="1"/>
              <a:t>And</a:t>
            </a:r>
            <a:r>
              <a:rPr lang="nl-NL" dirty="0"/>
              <a:t> </a:t>
            </a:r>
            <a:r>
              <a:rPr lang="nl-NL" dirty="0" err="1"/>
              <a:t>helping</a:t>
            </a:r>
            <a:r>
              <a:rPr lang="nl-NL" dirty="0"/>
              <a:t> </a:t>
            </a:r>
            <a:r>
              <a:rPr lang="nl-NL" dirty="0" err="1"/>
              <a:t>others</a:t>
            </a:r>
            <a:r>
              <a:rPr lang="nl-NL" dirty="0"/>
              <a:t> (family, </a:t>
            </a:r>
            <a:r>
              <a:rPr lang="nl-NL" dirty="0" err="1"/>
              <a:t>friends</a:t>
            </a:r>
            <a:r>
              <a:rPr lang="nl-NL" dirty="0"/>
              <a:t>) </a:t>
            </a:r>
            <a:r>
              <a:rPr lang="nl-NL" dirty="0" err="1"/>
              <a:t>with</a:t>
            </a:r>
            <a:r>
              <a:rPr lang="nl-NL" dirty="0"/>
              <a:t> </a:t>
            </a:r>
            <a:r>
              <a:rPr lang="nl-NL" dirty="0" err="1"/>
              <a:t>their</a:t>
            </a:r>
            <a:r>
              <a:rPr lang="nl-NL" dirty="0"/>
              <a:t> IT </a:t>
            </a:r>
            <a:r>
              <a:rPr lang="nl-NL" dirty="0" err="1"/>
              <a:t>woes</a:t>
            </a:r>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3</a:t>
            </a:fld>
            <a:endParaRPr lang="en-NL"/>
          </a:p>
        </p:txBody>
      </p:sp>
    </p:spTree>
    <p:extLst>
      <p:ext uri="{BB962C8B-B14F-4D97-AF65-F5344CB8AC3E}">
        <p14:creationId xmlns:p14="http://schemas.microsoft.com/office/powerpoint/2010/main" val="27897695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Any Data scientists / Engineers / Specialists in the room?</a:t>
            </a:r>
          </a:p>
          <a:p>
            <a:pPr marL="171450" indent="-171450">
              <a:buFontTx/>
              <a:buChar char="-"/>
            </a:pPr>
            <a:r>
              <a:rPr lang="en-US" dirty="0"/>
              <a:t>What do we need for text classification?</a:t>
            </a:r>
            <a:endParaRPr lang="en-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F278A7-9AFC-402E-8127-F439E237DDFD}" type="slidenum">
              <a:rPr kumimoji="0" lang="en-NL"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NL"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5563423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GB" dirty="0"/>
              <a:t>Create a website</a:t>
            </a:r>
          </a:p>
          <a:p>
            <a:pPr marL="228600" indent="-228600">
              <a:buAutoNum type="arabicPeriod"/>
            </a:pPr>
            <a:r>
              <a:rPr lang="en-GB" dirty="0"/>
              <a:t>Add a login with Reddit</a:t>
            </a:r>
          </a:p>
          <a:p>
            <a:pPr marL="228600" indent="-228600">
              <a:buAutoNum type="arabicPeriod"/>
            </a:pPr>
            <a:r>
              <a:rPr lang="en-GB" dirty="0"/>
              <a:t>Display latest comments</a:t>
            </a:r>
          </a:p>
          <a:p>
            <a:pPr marL="228600" indent="-228600">
              <a:buAutoNum type="arabicPeriod"/>
            </a:pPr>
            <a:r>
              <a:rPr lang="en-GB" dirty="0"/>
              <a:t>Add some buttons with shortcuts for easy reviewing</a:t>
            </a:r>
          </a:p>
        </p:txBody>
      </p:sp>
      <p:sp>
        <p:nvSpPr>
          <p:cNvPr id="4" name="Slide Number Placeholder 3"/>
          <p:cNvSpPr>
            <a:spLocks noGrp="1"/>
          </p:cNvSpPr>
          <p:nvPr>
            <p:ph type="sldNum" sz="quarter" idx="5"/>
          </p:nvPr>
        </p:nvSpPr>
        <p:spPr/>
        <p:txBody>
          <a:bodyPr/>
          <a:lstStyle/>
          <a:p>
            <a:fld id="{6EF278A7-9AFC-402E-8127-F439E237DDFD}" type="slidenum">
              <a:rPr lang="en-NL" smtClean="0"/>
              <a:t>15</a:t>
            </a:fld>
            <a:endParaRPr lang="en-NL"/>
          </a:p>
        </p:txBody>
      </p:sp>
    </p:spTree>
    <p:extLst>
      <p:ext uri="{BB962C8B-B14F-4D97-AF65-F5344CB8AC3E}">
        <p14:creationId xmlns:p14="http://schemas.microsoft.com/office/powerpoint/2010/main" val="36302732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20</a:t>
            </a:fld>
            <a:endParaRPr lang="en-NL"/>
          </a:p>
        </p:txBody>
      </p:sp>
    </p:spTree>
    <p:extLst>
      <p:ext uri="{BB962C8B-B14F-4D97-AF65-F5344CB8AC3E}">
        <p14:creationId xmlns:p14="http://schemas.microsoft.com/office/powerpoint/2010/main" val="29992774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21</a:t>
            </a:fld>
            <a:endParaRPr lang="en-NL"/>
          </a:p>
        </p:txBody>
      </p:sp>
    </p:spTree>
    <p:extLst>
      <p:ext uri="{BB962C8B-B14F-4D97-AF65-F5344CB8AC3E}">
        <p14:creationId xmlns:p14="http://schemas.microsoft.com/office/powerpoint/2010/main" val="23119868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Selection</a:t>
            </a:r>
            <a:r>
              <a:rPr lang="nl-NL" dirty="0"/>
              <a:t> </a:t>
            </a:r>
            <a:r>
              <a:rPr lang="nl-NL" dirty="0" err="1"/>
              <a:t>Bump</a:t>
            </a:r>
            <a:r>
              <a:rPr lang="nl-NL" dirty="0"/>
              <a:t>: is </a:t>
            </a:r>
            <a:r>
              <a:rPr lang="nl-NL" dirty="0" err="1"/>
              <a:t>going</a:t>
            </a:r>
            <a:r>
              <a:rPr lang="nl-NL" dirty="0"/>
              <a:t> </a:t>
            </a:r>
            <a:r>
              <a:rPr lang="nl-NL" dirty="0" err="1"/>
              <a:t>to</a:t>
            </a:r>
            <a:r>
              <a:rPr lang="nl-NL" dirty="0"/>
              <a:t> </a:t>
            </a:r>
            <a:r>
              <a:rPr lang="nl-NL" dirty="0" err="1"/>
              <a:t>the</a:t>
            </a:r>
            <a:r>
              <a:rPr lang="nl-NL" dirty="0"/>
              <a:t> </a:t>
            </a:r>
            <a:r>
              <a:rPr lang="nl-NL" dirty="0" err="1"/>
              <a:t>cloud</a:t>
            </a:r>
            <a:r>
              <a:rPr lang="nl-NL" dirty="0"/>
              <a:t> smart?</a:t>
            </a:r>
          </a:p>
          <a:p>
            <a:r>
              <a:rPr lang="nl-NL" dirty="0"/>
              <a:t>- </a:t>
            </a:r>
            <a:r>
              <a:rPr lang="nl-NL" dirty="0" err="1"/>
              <a:t>To</a:t>
            </a:r>
            <a:r>
              <a:rPr lang="nl-NL" dirty="0"/>
              <a:t> do </a:t>
            </a:r>
            <a:r>
              <a:rPr lang="nl-NL" dirty="0" err="1"/>
              <a:t>it</a:t>
            </a:r>
            <a:r>
              <a:rPr lang="nl-NL" dirty="0"/>
              <a:t> well, I </a:t>
            </a:r>
            <a:r>
              <a:rPr lang="nl-NL" dirty="0" err="1"/>
              <a:t>need</a:t>
            </a:r>
            <a:r>
              <a:rPr lang="nl-NL" dirty="0"/>
              <a:t> </a:t>
            </a:r>
            <a:r>
              <a:rPr lang="nl-NL" dirty="0" err="1"/>
              <a:t>to</a:t>
            </a:r>
            <a:r>
              <a:rPr lang="nl-NL" dirty="0"/>
              <a:t> </a:t>
            </a:r>
            <a:r>
              <a:rPr lang="nl-NL" dirty="0" err="1"/>
              <a:t>rewrite</a:t>
            </a:r>
            <a:r>
              <a:rPr lang="nl-NL" dirty="0"/>
              <a:t> </a:t>
            </a:r>
            <a:r>
              <a:rPr lang="nl-NL" dirty="0" err="1"/>
              <a:t>everything</a:t>
            </a:r>
            <a:r>
              <a:rPr lang="nl-NL" dirty="0"/>
              <a:t> in C#</a:t>
            </a:r>
          </a:p>
          <a:p>
            <a:r>
              <a:rPr lang="nl-NL" dirty="0"/>
              <a:t>- </a:t>
            </a:r>
            <a:r>
              <a:rPr lang="nl-NL" dirty="0" err="1"/>
              <a:t>What</a:t>
            </a:r>
            <a:r>
              <a:rPr lang="nl-NL" dirty="0"/>
              <a:t> </a:t>
            </a:r>
            <a:r>
              <a:rPr lang="nl-NL" dirty="0" err="1"/>
              <a:t>about</a:t>
            </a:r>
            <a:r>
              <a:rPr lang="nl-NL" dirty="0"/>
              <a:t> </a:t>
            </a:r>
            <a:r>
              <a:rPr lang="nl-NL" dirty="0" err="1"/>
              <a:t>the</a:t>
            </a:r>
            <a:r>
              <a:rPr lang="nl-NL" dirty="0"/>
              <a:t> </a:t>
            </a:r>
            <a:r>
              <a:rPr lang="nl-NL" dirty="0" err="1"/>
              <a:t>costs</a:t>
            </a:r>
            <a:r>
              <a:rPr lang="nl-NL" dirty="0"/>
              <a:t>. The </a:t>
            </a:r>
            <a:r>
              <a:rPr lang="nl-NL" dirty="0" err="1"/>
              <a:t>cloud</a:t>
            </a:r>
            <a:r>
              <a:rPr lang="nl-NL" dirty="0"/>
              <a:t> is </a:t>
            </a:r>
            <a:r>
              <a:rPr lang="nl-NL" dirty="0" err="1"/>
              <a:t>expensive</a:t>
            </a:r>
            <a:r>
              <a:rPr lang="nl-NL" dirty="0"/>
              <a:t> right? An app service </a:t>
            </a:r>
            <a:r>
              <a:rPr lang="nl-NL" dirty="0" err="1"/>
              <a:t>alone</a:t>
            </a:r>
            <a:r>
              <a:rPr lang="nl-NL" dirty="0"/>
              <a:t> is </a:t>
            </a:r>
            <a:r>
              <a:rPr lang="nl-NL" dirty="0" err="1"/>
              <a:t>already</a:t>
            </a:r>
            <a:r>
              <a:rPr lang="nl-NL" dirty="0"/>
              <a:t> at </a:t>
            </a:r>
            <a:r>
              <a:rPr lang="nl-NL" dirty="0" err="1"/>
              <a:t>least</a:t>
            </a:r>
            <a:r>
              <a:rPr lang="nl-NL" dirty="0"/>
              <a:t> €5/</a:t>
            </a:r>
            <a:r>
              <a:rPr lang="nl-NL" dirty="0" err="1"/>
              <a:t>month</a:t>
            </a:r>
            <a:r>
              <a:rPr lang="nl-NL" dirty="0"/>
              <a:t>!</a:t>
            </a:r>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22</a:t>
            </a:fld>
            <a:endParaRPr lang="en-NL"/>
          </a:p>
        </p:txBody>
      </p:sp>
    </p:spTree>
    <p:extLst>
      <p:ext uri="{BB962C8B-B14F-4D97-AF65-F5344CB8AC3E}">
        <p14:creationId xmlns:p14="http://schemas.microsoft.com/office/powerpoint/2010/main" val="3817344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Selection</a:t>
            </a:r>
            <a:r>
              <a:rPr lang="nl-NL" dirty="0"/>
              <a:t> </a:t>
            </a:r>
            <a:r>
              <a:rPr lang="nl-NL" dirty="0" err="1"/>
              <a:t>Bump</a:t>
            </a:r>
            <a:r>
              <a:rPr lang="nl-NL" dirty="0"/>
              <a:t>: is </a:t>
            </a:r>
            <a:r>
              <a:rPr lang="nl-NL" dirty="0" err="1"/>
              <a:t>going</a:t>
            </a:r>
            <a:r>
              <a:rPr lang="nl-NL" dirty="0"/>
              <a:t> </a:t>
            </a:r>
            <a:r>
              <a:rPr lang="nl-NL" dirty="0" err="1"/>
              <a:t>to</a:t>
            </a:r>
            <a:r>
              <a:rPr lang="nl-NL" dirty="0"/>
              <a:t> </a:t>
            </a:r>
            <a:r>
              <a:rPr lang="nl-NL" dirty="0" err="1"/>
              <a:t>the</a:t>
            </a:r>
            <a:r>
              <a:rPr lang="nl-NL" dirty="0"/>
              <a:t> </a:t>
            </a:r>
            <a:r>
              <a:rPr lang="nl-NL" dirty="0" err="1"/>
              <a:t>cloud</a:t>
            </a:r>
            <a:r>
              <a:rPr lang="nl-NL" dirty="0"/>
              <a:t> smart?</a:t>
            </a:r>
          </a:p>
          <a:p>
            <a:r>
              <a:rPr lang="nl-NL" dirty="0"/>
              <a:t>- </a:t>
            </a:r>
            <a:r>
              <a:rPr lang="nl-NL" dirty="0" err="1"/>
              <a:t>To</a:t>
            </a:r>
            <a:r>
              <a:rPr lang="nl-NL" dirty="0"/>
              <a:t> do </a:t>
            </a:r>
            <a:r>
              <a:rPr lang="nl-NL" dirty="0" err="1"/>
              <a:t>it</a:t>
            </a:r>
            <a:r>
              <a:rPr lang="nl-NL" dirty="0"/>
              <a:t> well, I </a:t>
            </a:r>
            <a:r>
              <a:rPr lang="nl-NL" dirty="0" err="1"/>
              <a:t>need</a:t>
            </a:r>
            <a:r>
              <a:rPr lang="nl-NL" dirty="0"/>
              <a:t> </a:t>
            </a:r>
            <a:r>
              <a:rPr lang="nl-NL" dirty="0" err="1"/>
              <a:t>to</a:t>
            </a:r>
            <a:r>
              <a:rPr lang="nl-NL" dirty="0"/>
              <a:t> </a:t>
            </a:r>
            <a:r>
              <a:rPr lang="nl-NL" dirty="0" err="1"/>
              <a:t>rewrite</a:t>
            </a:r>
            <a:r>
              <a:rPr lang="nl-NL" dirty="0"/>
              <a:t> </a:t>
            </a:r>
            <a:r>
              <a:rPr lang="nl-NL" dirty="0" err="1"/>
              <a:t>everything</a:t>
            </a:r>
            <a:r>
              <a:rPr lang="nl-NL" dirty="0"/>
              <a:t> in C#</a:t>
            </a:r>
          </a:p>
          <a:p>
            <a:r>
              <a:rPr lang="nl-NL" dirty="0"/>
              <a:t>- </a:t>
            </a:r>
            <a:r>
              <a:rPr lang="nl-NL" dirty="0" err="1"/>
              <a:t>What</a:t>
            </a:r>
            <a:r>
              <a:rPr lang="nl-NL" dirty="0"/>
              <a:t> </a:t>
            </a:r>
            <a:r>
              <a:rPr lang="nl-NL" dirty="0" err="1"/>
              <a:t>about</a:t>
            </a:r>
            <a:r>
              <a:rPr lang="nl-NL" dirty="0"/>
              <a:t> </a:t>
            </a:r>
            <a:r>
              <a:rPr lang="nl-NL" dirty="0" err="1"/>
              <a:t>the</a:t>
            </a:r>
            <a:r>
              <a:rPr lang="nl-NL" dirty="0"/>
              <a:t> </a:t>
            </a:r>
            <a:r>
              <a:rPr lang="nl-NL" dirty="0" err="1"/>
              <a:t>costs</a:t>
            </a:r>
            <a:r>
              <a:rPr lang="nl-NL" dirty="0"/>
              <a:t>. The </a:t>
            </a:r>
            <a:r>
              <a:rPr lang="nl-NL" dirty="0" err="1"/>
              <a:t>cloud</a:t>
            </a:r>
            <a:r>
              <a:rPr lang="nl-NL" dirty="0"/>
              <a:t> is </a:t>
            </a:r>
            <a:r>
              <a:rPr lang="nl-NL" dirty="0" err="1"/>
              <a:t>expensive</a:t>
            </a:r>
            <a:r>
              <a:rPr lang="nl-NL" dirty="0"/>
              <a:t> right? An app service </a:t>
            </a:r>
            <a:r>
              <a:rPr lang="nl-NL" dirty="0" err="1"/>
              <a:t>alone</a:t>
            </a:r>
            <a:r>
              <a:rPr lang="nl-NL" dirty="0"/>
              <a:t> is </a:t>
            </a:r>
            <a:r>
              <a:rPr lang="nl-NL" dirty="0" err="1"/>
              <a:t>already</a:t>
            </a:r>
            <a:r>
              <a:rPr lang="nl-NL" dirty="0"/>
              <a:t> at </a:t>
            </a:r>
            <a:r>
              <a:rPr lang="nl-NL" dirty="0" err="1"/>
              <a:t>least</a:t>
            </a:r>
            <a:r>
              <a:rPr lang="nl-NL" dirty="0"/>
              <a:t> €5/</a:t>
            </a:r>
            <a:r>
              <a:rPr lang="nl-NL" dirty="0" err="1"/>
              <a:t>month</a:t>
            </a:r>
            <a:r>
              <a:rPr lang="nl-NL" dirty="0"/>
              <a:t>!</a:t>
            </a:r>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23</a:t>
            </a:fld>
            <a:endParaRPr lang="en-NL"/>
          </a:p>
        </p:txBody>
      </p:sp>
    </p:spTree>
    <p:extLst>
      <p:ext uri="{BB962C8B-B14F-4D97-AF65-F5344CB8AC3E}">
        <p14:creationId xmlns:p14="http://schemas.microsoft.com/office/powerpoint/2010/main" val="22104146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Selection</a:t>
            </a:r>
            <a:r>
              <a:rPr lang="nl-NL" dirty="0"/>
              <a:t> </a:t>
            </a:r>
            <a:r>
              <a:rPr lang="nl-NL" dirty="0" err="1"/>
              <a:t>Bump</a:t>
            </a:r>
            <a:r>
              <a:rPr lang="nl-NL" dirty="0"/>
              <a:t>: is </a:t>
            </a:r>
            <a:r>
              <a:rPr lang="nl-NL" dirty="0" err="1"/>
              <a:t>going</a:t>
            </a:r>
            <a:r>
              <a:rPr lang="nl-NL" dirty="0"/>
              <a:t> </a:t>
            </a:r>
            <a:r>
              <a:rPr lang="nl-NL" dirty="0" err="1"/>
              <a:t>to</a:t>
            </a:r>
            <a:r>
              <a:rPr lang="nl-NL" dirty="0"/>
              <a:t> </a:t>
            </a:r>
            <a:r>
              <a:rPr lang="nl-NL" dirty="0" err="1"/>
              <a:t>the</a:t>
            </a:r>
            <a:r>
              <a:rPr lang="nl-NL" dirty="0"/>
              <a:t> </a:t>
            </a:r>
            <a:r>
              <a:rPr lang="nl-NL" dirty="0" err="1"/>
              <a:t>cloud</a:t>
            </a:r>
            <a:r>
              <a:rPr lang="nl-NL" dirty="0"/>
              <a:t> smart?</a:t>
            </a:r>
          </a:p>
          <a:p>
            <a:r>
              <a:rPr lang="nl-NL" dirty="0"/>
              <a:t>- </a:t>
            </a:r>
            <a:r>
              <a:rPr lang="nl-NL" dirty="0" err="1"/>
              <a:t>To</a:t>
            </a:r>
            <a:r>
              <a:rPr lang="nl-NL" dirty="0"/>
              <a:t> do </a:t>
            </a:r>
            <a:r>
              <a:rPr lang="nl-NL" dirty="0" err="1"/>
              <a:t>it</a:t>
            </a:r>
            <a:r>
              <a:rPr lang="nl-NL" dirty="0"/>
              <a:t> well, I </a:t>
            </a:r>
            <a:r>
              <a:rPr lang="nl-NL" dirty="0" err="1"/>
              <a:t>need</a:t>
            </a:r>
            <a:r>
              <a:rPr lang="nl-NL" dirty="0"/>
              <a:t> </a:t>
            </a:r>
            <a:r>
              <a:rPr lang="nl-NL" dirty="0" err="1"/>
              <a:t>to</a:t>
            </a:r>
            <a:r>
              <a:rPr lang="nl-NL" dirty="0"/>
              <a:t> </a:t>
            </a:r>
            <a:r>
              <a:rPr lang="nl-NL" dirty="0" err="1"/>
              <a:t>rewrite</a:t>
            </a:r>
            <a:r>
              <a:rPr lang="nl-NL" dirty="0"/>
              <a:t> </a:t>
            </a:r>
            <a:r>
              <a:rPr lang="nl-NL" dirty="0" err="1"/>
              <a:t>everything</a:t>
            </a:r>
            <a:r>
              <a:rPr lang="nl-NL" dirty="0"/>
              <a:t> in C#</a:t>
            </a:r>
          </a:p>
          <a:p>
            <a:r>
              <a:rPr lang="nl-NL" dirty="0"/>
              <a:t>- </a:t>
            </a:r>
            <a:r>
              <a:rPr lang="nl-NL" dirty="0" err="1"/>
              <a:t>What</a:t>
            </a:r>
            <a:r>
              <a:rPr lang="nl-NL" dirty="0"/>
              <a:t> </a:t>
            </a:r>
            <a:r>
              <a:rPr lang="nl-NL" dirty="0" err="1"/>
              <a:t>about</a:t>
            </a:r>
            <a:r>
              <a:rPr lang="nl-NL" dirty="0"/>
              <a:t> </a:t>
            </a:r>
            <a:r>
              <a:rPr lang="nl-NL" dirty="0" err="1"/>
              <a:t>the</a:t>
            </a:r>
            <a:r>
              <a:rPr lang="nl-NL" dirty="0"/>
              <a:t> </a:t>
            </a:r>
            <a:r>
              <a:rPr lang="nl-NL" dirty="0" err="1"/>
              <a:t>costs</a:t>
            </a:r>
            <a:r>
              <a:rPr lang="nl-NL" dirty="0"/>
              <a:t>. The </a:t>
            </a:r>
            <a:r>
              <a:rPr lang="nl-NL" dirty="0" err="1"/>
              <a:t>cloud</a:t>
            </a:r>
            <a:r>
              <a:rPr lang="nl-NL" dirty="0"/>
              <a:t> is </a:t>
            </a:r>
            <a:r>
              <a:rPr lang="nl-NL" dirty="0" err="1"/>
              <a:t>expensive</a:t>
            </a:r>
            <a:r>
              <a:rPr lang="nl-NL" dirty="0"/>
              <a:t> right? An app service </a:t>
            </a:r>
            <a:r>
              <a:rPr lang="nl-NL" dirty="0" err="1"/>
              <a:t>alone</a:t>
            </a:r>
            <a:r>
              <a:rPr lang="nl-NL" dirty="0"/>
              <a:t> is </a:t>
            </a:r>
            <a:r>
              <a:rPr lang="nl-NL" dirty="0" err="1"/>
              <a:t>already</a:t>
            </a:r>
            <a:r>
              <a:rPr lang="nl-NL" dirty="0"/>
              <a:t> at </a:t>
            </a:r>
            <a:r>
              <a:rPr lang="nl-NL" dirty="0" err="1"/>
              <a:t>least</a:t>
            </a:r>
            <a:r>
              <a:rPr lang="nl-NL" dirty="0"/>
              <a:t> €5/</a:t>
            </a:r>
            <a:r>
              <a:rPr lang="nl-NL" dirty="0" err="1"/>
              <a:t>month</a:t>
            </a:r>
            <a:r>
              <a:rPr lang="nl-NL" dirty="0"/>
              <a:t>!</a:t>
            </a:r>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24</a:t>
            </a:fld>
            <a:endParaRPr lang="en-NL"/>
          </a:p>
        </p:txBody>
      </p:sp>
    </p:spTree>
    <p:extLst>
      <p:ext uri="{BB962C8B-B14F-4D97-AF65-F5344CB8AC3E}">
        <p14:creationId xmlns:p14="http://schemas.microsoft.com/office/powerpoint/2010/main" val="3673046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Selection</a:t>
            </a:r>
            <a:r>
              <a:rPr lang="nl-NL" dirty="0"/>
              <a:t> </a:t>
            </a:r>
            <a:r>
              <a:rPr lang="nl-NL" dirty="0" err="1"/>
              <a:t>Bump</a:t>
            </a:r>
            <a:r>
              <a:rPr lang="nl-NL" dirty="0"/>
              <a:t>: is </a:t>
            </a:r>
            <a:r>
              <a:rPr lang="nl-NL" dirty="0" err="1"/>
              <a:t>going</a:t>
            </a:r>
            <a:r>
              <a:rPr lang="nl-NL" dirty="0"/>
              <a:t> </a:t>
            </a:r>
            <a:r>
              <a:rPr lang="nl-NL" dirty="0" err="1"/>
              <a:t>to</a:t>
            </a:r>
            <a:r>
              <a:rPr lang="nl-NL" dirty="0"/>
              <a:t> </a:t>
            </a:r>
            <a:r>
              <a:rPr lang="nl-NL" dirty="0" err="1"/>
              <a:t>the</a:t>
            </a:r>
            <a:r>
              <a:rPr lang="nl-NL" dirty="0"/>
              <a:t> </a:t>
            </a:r>
            <a:r>
              <a:rPr lang="nl-NL" dirty="0" err="1"/>
              <a:t>cloud</a:t>
            </a:r>
            <a:r>
              <a:rPr lang="nl-NL" dirty="0"/>
              <a:t> smart?</a:t>
            </a:r>
          </a:p>
          <a:p>
            <a:r>
              <a:rPr lang="nl-NL" dirty="0"/>
              <a:t>- </a:t>
            </a:r>
            <a:r>
              <a:rPr lang="nl-NL" dirty="0" err="1"/>
              <a:t>To</a:t>
            </a:r>
            <a:r>
              <a:rPr lang="nl-NL" dirty="0"/>
              <a:t> do </a:t>
            </a:r>
            <a:r>
              <a:rPr lang="nl-NL" dirty="0" err="1"/>
              <a:t>it</a:t>
            </a:r>
            <a:r>
              <a:rPr lang="nl-NL" dirty="0"/>
              <a:t> well, I </a:t>
            </a:r>
            <a:r>
              <a:rPr lang="nl-NL" dirty="0" err="1"/>
              <a:t>need</a:t>
            </a:r>
            <a:r>
              <a:rPr lang="nl-NL" dirty="0"/>
              <a:t> </a:t>
            </a:r>
            <a:r>
              <a:rPr lang="nl-NL" dirty="0" err="1"/>
              <a:t>to</a:t>
            </a:r>
            <a:r>
              <a:rPr lang="nl-NL" dirty="0"/>
              <a:t> </a:t>
            </a:r>
            <a:r>
              <a:rPr lang="nl-NL" dirty="0" err="1"/>
              <a:t>rewrite</a:t>
            </a:r>
            <a:r>
              <a:rPr lang="nl-NL" dirty="0"/>
              <a:t> </a:t>
            </a:r>
            <a:r>
              <a:rPr lang="nl-NL" dirty="0" err="1"/>
              <a:t>everything</a:t>
            </a:r>
            <a:r>
              <a:rPr lang="nl-NL" dirty="0"/>
              <a:t> in C#</a:t>
            </a:r>
          </a:p>
          <a:p>
            <a:r>
              <a:rPr lang="nl-NL" dirty="0"/>
              <a:t>- </a:t>
            </a:r>
            <a:r>
              <a:rPr lang="nl-NL" dirty="0" err="1"/>
              <a:t>What</a:t>
            </a:r>
            <a:r>
              <a:rPr lang="nl-NL" dirty="0"/>
              <a:t> </a:t>
            </a:r>
            <a:r>
              <a:rPr lang="nl-NL" dirty="0" err="1"/>
              <a:t>about</a:t>
            </a:r>
            <a:r>
              <a:rPr lang="nl-NL" dirty="0"/>
              <a:t> </a:t>
            </a:r>
            <a:r>
              <a:rPr lang="nl-NL" dirty="0" err="1"/>
              <a:t>the</a:t>
            </a:r>
            <a:r>
              <a:rPr lang="nl-NL" dirty="0"/>
              <a:t> </a:t>
            </a:r>
            <a:r>
              <a:rPr lang="nl-NL" dirty="0" err="1"/>
              <a:t>costs</a:t>
            </a:r>
            <a:r>
              <a:rPr lang="nl-NL" dirty="0"/>
              <a:t>. The </a:t>
            </a:r>
            <a:r>
              <a:rPr lang="nl-NL" dirty="0" err="1"/>
              <a:t>cloud</a:t>
            </a:r>
            <a:r>
              <a:rPr lang="nl-NL" dirty="0"/>
              <a:t> is </a:t>
            </a:r>
            <a:r>
              <a:rPr lang="nl-NL" dirty="0" err="1"/>
              <a:t>expensive</a:t>
            </a:r>
            <a:r>
              <a:rPr lang="nl-NL" dirty="0"/>
              <a:t> right? An app service </a:t>
            </a:r>
            <a:r>
              <a:rPr lang="nl-NL" dirty="0" err="1"/>
              <a:t>alone</a:t>
            </a:r>
            <a:r>
              <a:rPr lang="nl-NL" dirty="0"/>
              <a:t> is </a:t>
            </a:r>
            <a:r>
              <a:rPr lang="nl-NL" dirty="0" err="1"/>
              <a:t>already</a:t>
            </a:r>
            <a:r>
              <a:rPr lang="nl-NL" dirty="0"/>
              <a:t> at </a:t>
            </a:r>
            <a:r>
              <a:rPr lang="nl-NL" dirty="0" err="1"/>
              <a:t>least</a:t>
            </a:r>
            <a:r>
              <a:rPr lang="nl-NL" dirty="0"/>
              <a:t> €5/</a:t>
            </a:r>
            <a:r>
              <a:rPr lang="nl-NL" dirty="0" err="1"/>
              <a:t>month</a:t>
            </a:r>
            <a:r>
              <a:rPr lang="nl-NL" dirty="0"/>
              <a:t>!</a:t>
            </a:r>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25</a:t>
            </a:fld>
            <a:endParaRPr lang="en-NL"/>
          </a:p>
        </p:txBody>
      </p:sp>
    </p:spTree>
    <p:extLst>
      <p:ext uri="{BB962C8B-B14F-4D97-AF65-F5344CB8AC3E}">
        <p14:creationId xmlns:p14="http://schemas.microsoft.com/office/powerpoint/2010/main" val="38641778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Selection</a:t>
            </a:r>
            <a:r>
              <a:rPr lang="nl-NL" dirty="0"/>
              <a:t> </a:t>
            </a:r>
            <a:r>
              <a:rPr lang="nl-NL" dirty="0" err="1"/>
              <a:t>Bump</a:t>
            </a:r>
            <a:r>
              <a:rPr lang="nl-NL" dirty="0"/>
              <a:t>: is </a:t>
            </a:r>
            <a:r>
              <a:rPr lang="nl-NL" dirty="0" err="1"/>
              <a:t>going</a:t>
            </a:r>
            <a:r>
              <a:rPr lang="nl-NL" dirty="0"/>
              <a:t> </a:t>
            </a:r>
            <a:r>
              <a:rPr lang="nl-NL" dirty="0" err="1"/>
              <a:t>to</a:t>
            </a:r>
            <a:r>
              <a:rPr lang="nl-NL" dirty="0"/>
              <a:t> </a:t>
            </a:r>
            <a:r>
              <a:rPr lang="nl-NL" dirty="0" err="1"/>
              <a:t>the</a:t>
            </a:r>
            <a:r>
              <a:rPr lang="nl-NL" dirty="0"/>
              <a:t> </a:t>
            </a:r>
            <a:r>
              <a:rPr lang="nl-NL" dirty="0" err="1"/>
              <a:t>cloud</a:t>
            </a:r>
            <a:r>
              <a:rPr lang="nl-NL" dirty="0"/>
              <a:t> smart?</a:t>
            </a:r>
          </a:p>
          <a:p>
            <a:r>
              <a:rPr lang="nl-NL" dirty="0"/>
              <a:t>- </a:t>
            </a:r>
            <a:r>
              <a:rPr lang="nl-NL" dirty="0" err="1"/>
              <a:t>To</a:t>
            </a:r>
            <a:r>
              <a:rPr lang="nl-NL" dirty="0"/>
              <a:t> do </a:t>
            </a:r>
            <a:r>
              <a:rPr lang="nl-NL" dirty="0" err="1"/>
              <a:t>it</a:t>
            </a:r>
            <a:r>
              <a:rPr lang="nl-NL" dirty="0"/>
              <a:t> well, I </a:t>
            </a:r>
            <a:r>
              <a:rPr lang="nl-NL" dirty="0" err="1"/>
              <a:t>need</a:t>
            </a:r>
            <a:r>
              <a:rPr lang="nl-NL" dirty="0"/>
              <a:t> </a:t>
            </a:r>
            <a:r>
              <a:rPr lang="nl-NL" dirty="0" err="1"/>
              <a:t>to</a:t>
            </a:r>
            <a:r>
              <a:rPr lang="nl-NL" dirty="0"/>
              <a:t> </a:t>
            </a:r>
            <a:r>
              <a:rPr lang="nl-NL" dirty="0" err="1"/>
              <a:t>rewrite</a:t>
            </a:r>
            <a:r>
              <a:rPr lang="nl-NL" dirty="0"/>
              <a:t> </a:t>
            </a:r>
            <a:r>
              <a:rPr lang="nl-NL" dirty="0" err="1"/>
              <a:t>everything</a:t>
            </a:r>
            <a:r>
              <a:rPr lang="nl-NL" dirty="0"/>
              <a:t> in C#</a:t>
            </a:r>
          </a:p>
          <a:p>
            <a:r>
              <a:rPr lang="nl-NL" dirty="0"/>
              <a:t>- </a:t>
            </a:r>
            <a:r>
              <a:rPr lang="nl-NL" dirty="0" err="1"/>
              <a:t>What</a:t>
            </a:r>
            <a:r>
              <a:rPr lang="nl-NL" dirty="0"/>
              <a:t> </a:t>
            </a:r>
            <a:r>
              <a:rPr lang="nl-NL" dirty="0" err="1"/>
              <a:t>about</a:t>
            </a:r>
            <a:r>
              <a:rPr lang="nl-NL" dirty="0"/>
              <a:t> </a:t>
            </a:r>
            <a:r>
              <a:rPr lang="nl-NL" dirty="0" err="1"/>
              <a:t>the</a:t>
            </a:r>
            <a:r>
              <a:rPr lang="nl-NL" dirty="0"/>
              <a:t> </a:t>
            </a:r>
            <a:r>
              <a:rPr lang="nl-NL" dirty="0" err="1"/>
              <a:t>costs</a:t>
            </a:r>
            <a:r>
              <a:rPr lang="nl-NL" dirty="0"/>
              <a:t>. The </a:t>
            </a:r>
            <a:r>
              <a:rPr lang="nl-NL" dirty="0" err="1"/>
              <a:t>cloud</a:t>
            </a:r>
            <a:r>
              <a:rPr lang="nl-NL" dirty="0"/>
              <a:t> is </a:t>
            </a:r>
            <a:r>
              <a:rPr lang="nl-NL" dirty="0" err="1"/>
              <a:t>expensive</a:t>
            </a:r>
            <a:r>
              <a:rPr lang="nl-NL" dirty="0"/>
              <a:t> right? An app service </a:t>
            </a:r>
            <a:r>
              <a:rPr lang="nl-NL" dirty="0" err="1"/>
              <a:t>alone</a:t>
            </a:r>
            <a:r>
              <a:rPr lang="nl-NL" dirty="0"/>
              <a:t> is </a:t>
            </a:r>
            <a:r>
              <a:rPr lang="nl-NL" dirty="0" err="1"/>
              <a:t>already</a:t>
            </a:r>
            <a:r>
              <a:rPr lang="nl-NL" dirty="0"/>
              <a:t> at </a:t>
            </a:r>
            <a:r>
              <a:rPr lang="nl-NL" dirty="0" err="1"/>
              <a:t>least</a:t>
            </a:r>
            <a:r>
              <a:rPr lang="nl-NL" dirty="0"/>
              <a:t> €5/</a:t>
            </a:r>
            <a:r>
              <a:rPr lang="nl-NL" dirty="0" err="1"/>
              <a:t>month</a:t>
            </a:r>
            <a:r>
              <a:rPr lang="nl-NL" dirty="0"/>
              <a:t>!</a:t>
            </a:r>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26</a:t>
            </a:fld>
            <a:endParaRPr lang="en-NL"/>
          </a:p>
        </p:txBody>
      </p:sp>
    </p:spTree>
    <p:extLst>
      <p:ext uri="{BB962C8B-B14F-4D97-AF65-F5344CB8AC3E}">
        <p14:creationId xmlns:p14="http://schemas.microsoft.com/office/powerpoint/2010/main" val="41555806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Selection</a:t>
            </a:r>
            <a:r>
              <a:rPr lang="nl-NL" dirty="0"/>
              <a:t> </a:t>
            </a:r>
            <a:r>
              <a:rPr lang="nl-NL" dirty="0" err="1"/>
              <a:t>Bump</a:t>
            </a:r>
            <a:r>
              <a:rPr lang="nl-NL" dirty="0"/>
              <a:t>: is </a:t>
            </a:r>
            <a:r>
              <a:rPr lang="nl-NL" dirty="0" err="1"/>
              <a:t>going</a:t>
            </a:r>
            <a:r>
              <a:rPr lang="nl-NL" dirty="0"/>
              <a:t> </a:t>
            </a:r>
            <a:r>
              <a:rPr lang="nl-NL" dirty="0" err="1"/>
              <a:t>to</a:t>
            </a:r>
            <a:r>
              <a:rPr lang="nl-NL" dirty="0"/>
              <a:t> </a:t>
            </a:r>
            <a:r>
              <a:rPr lang="nl-NL" dirty="0" err="1"/>
              <a:t>the</a:t>
            </a:r>
            <a:r>
              <a:rPr lang="nl-NL" dirty="0"/>
              <a:t> </a:t>
            </a:r>
            <a:r>
              <a:rPr lang="nl-NL" dirty="0" err="1"/>
              <a:t>cloud</a:t>
            </a:r>
            <a:r>
              <a:rPr lang="nl-NL" dirty="0"/>
              <a:t> smart?</a:t>
            </a:r>
          </a:p>
          <a:p>
            <a:r>
              <a:rPr lang="nl-NL" dirty="0"/>
              <a:t>- </a:t>
            </a:r>
            <a:r>
              <a:rPr lang="nl-NL" dirty="0" err="1"/>
              <a:t>To</a:t>
            </a:r>
            <a:r>
              <a:rPr lang="nl-NL" dirty="0"/>
              <a:t> do </a:t>
            </a:r>
            <a:r>
              <a:rPr lang="nl-NL" dirty="0" err="1"/>
              <a:t>it</a:t>
            </a:r>
            <a:r>
              <a:rPr lang="nl-NL" dirty="0"/>
              <a:t> well, I </a:t>
            </a:r>
            <a:r>
              <a:rPr lang="nl-NL" dirty="0" err="1"/>
              <a:t>need</a:t>
            </a:r>
            <a:r>
              <a:rPr lang="nl-NL" dirty="0"/>
              <a:t> </a:t>
            </a:r>
            <a:r>
              <a:rPr lang="nl-NL" dirty="0" err="1"/>
              <a:t>to</a:t>
            </a:r>
            <a:r>
              <a:rPr lang="nl-NL" dirty="0"/>
              <a:t> </a:t>
            </a:r>
            <a:r>
              <a:rPr lang="nl-NL" dirty="0" err="1"/>
              <a:t>rewrite</a:t>
            </a:r>
            <a:r>
              <a:rPr lang="nl-NL" dirty="0"/>
              <a:t> </a:t>
            </a:r>
            <a:r>
              <a:rPr lang="nl-NL" dirty="0" err="1"/>
              <a:t>everything</a:t>
            </a:r>
            <a:r>
              <a:rPr lang="nl-NL" dirty="0"/>
              <a:t> in C#</a:t>
            </a:r>
          </a:p>
          <a:p>
            <a:r>
              <a:rPr lang="nl-NL" dirty="0"/>
              <a:t>- </a:t>
            </a:r>
            <a:r>
              <a:rPr lang="nl-NL" dirty="0" err="1"/>
              <a:t>What</a:t>
            </a:r>
            <a:r>
              <a:rPr lang="nl-NL" dirty="0"/>
              <a:t> </a:t>
            </a:r>
            <a:r>
              <a:rPr lang="nl-NL" dirty="0" err="1"/>
              <a:t>about</a:t>
            </a:r>
            <a:r>
              <a:rPr lang="nl-NL" dirty="0"/>
              <a:t> </a:t>
            </a:r>
            <a:r>
              <a:rPr lang="nl-NL" dirty="0" err="1"/>
              <a:t>the</a:t>
            </a:r>
            <a:r>
              <a:rPr lang="nl-NL" dirty="0"/>
              <a:t> </a:t>
            </a:r>
            <a:r>
              <a:rPr lang="nl-NL" dirty="0" err="1"/>
              <a:t>costs</a:t>
            </a:r>
            <a:r>
              <a:rPr lang="nl-NL" dirty="0"/>
              <a:t>. The </a:t>
            </a:r>
            <a:r>
              <a:rPr lang="nl-NL" dirty="0" err="1"/>
              <a:t>cloud</a:t>
            </a:r>
            <a:r>
              <a:rPr lang="nl-NL" dirty="0"/>
              <a:t> is </a:t>
            </a:r>
            <a:r>
              <a:rPr lang="nl-NL" dirty="0" err="1"/>
              <a:t>expensive</a:t>
            </a:r>
            <a:r>
              <a:rPr lang="nl-NL" dirty="0"/>
              <a:t> right? An app service </a:t>
            </a:r>
            <a:r>
              <a:rPr lang="nl-NL" dirty="0" err="1"/>
              <a:t>alone</a:t>
            </a:r>
            <a:r>
              <a:rPr lang="nl-NL" dirty="0"/>
              <a:t> is </a:t>
            </a:r>
            <a:r>
              <a:rPr lang="nl-NL" dirty="0" err="1"/>
              <a:t>already</a:t>
            </a:r>
            <a:r>
              <a:rPr lang="nl-NL" dirty="0"/>
              <a:t> at </a:t>
            </a:r>
            <a:r>
              <a:rPr lang="nl-NL" dirty="0" err="1"/>
              <a:t>least</a:t>
            </a:r>
            <a:r>
              <a:rPr lang="nl-NL" dirty="0"/>
              <a:t> €5/</a:t>
            </a:r>
            <a:r>
              <a:rPr lang="nl-NL" dirty="0" err="1"/>
              <a:t>month</a:t>
            </a:r>
            <a:r>
              <a:rPr lang="nl-NL" dirty="0"/>
              <a:t>!</a:t>
            </a:r>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27</a:t>
            </a:fld>
            <a:endParaRPr lang="en-NL"/>
          </a:p>
        </p:txBody>
      </p:sp>
    </p:spTree>
    <p:extLst>
      <p:ext uri="{BB962C8B-B14F-4D97-AF65-F5344CB8AC3E}">
        <p14:creationId xmlns:p14="http://schemas.microsoft.com/office/powerpoint/2010/main" val="9019265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dirty="0"/>
              <a:t>Ten years ago, in the spring of 2014, I was dabbling with</a:t>
            </a:r>
          </a:p>
          <a:p>
            <a:pPr marL="171450" indent="-171450">
              <a:buFontTx/>
              <a:buChar char="-"/>
            </a:pPr>
            <a:r>
              <a:rPr lang="ro-RO" dirty="0"/>
              <a:t>Home servers</a:t>
            </a:r>
            <a:r>
              <a:rPr lang="nl-NL" dirty="0"/>
              <a:t>, building </a:t>
            </a:r>
            <a:r>
              <a:rPr lang="nl-NL" dirty="0" err="1"/>
              <a:t>my</a:t>
            </a:r>
            <a:r>
              <a:rPr lang="nl-NL" dirty="0"/>
              <a:t> </a:t>
            </a:r>
            <a:r>
              <a:rPr lang="nl-NL" dirty="0" err="1"/>
              <a:t>own</a:t>
            </a:r>
            <a:r>
              <a:rPr lang="nl-NL" dirty="0"/>
              <a:t> computers</a:t>
            </a:r>
          </a:p>
          <a:p>
            <a:pPr marL="171450" indent="-171450">
              <a:buFontTx/>
              <a:buChar char="-"/>
            </a:pPr>
            <a:r>
              <a:rPr lang="nl-NL" dirty="0"/>
              <a:t>Home </a:t>
            </a:r>
            <a:r>
              <a:rPr lang="nl-NL" dirty="0" err="1"/>
              <a:t>automation</a:t>
            </a:r>
            <a:r>
              <a:rPr lang="nl-NL" dirty="0"/>
              <a:t>, incl. </a:t>
            </a:r>
            <a:r>
              <a:rPr lang="nl-NL" dirty="0" err="1"/>
              <a:t>custom</a:t>
            </a:r>
            <a:r>
              <a:rPr lang="nl-NL" dirty="0"/>
              <a:t> Python scripts </a:t>
            </a:r>
            <a:r>
              <a:rPr lang="nl-NL" dirty="0" err="1"/>
              <a:t>to</a:t>
            </a:r>
            <a:r>
              <a:rPr lang="nl-NL" dirty="0"/>
              <a:t> make </a:t>
            </a:r>
            <a:r>
              <a:rPr lang="nl-NL" dirty="0" err="1"/>
              <a:t>my</a:t>
            </a:r>
            <a:r>
              <a:rPr lang="nl-NL" dirty="0"/>
              <a:t> smart </a:t>
            </a:r>
            <a:r>
              <a:rPr lang="nl-NL" dirty="0" err="1"/>
              <a:t>lights</a:t>
            </a:r>
            <a:r>
              <a:rPr lang="nl-NL" dirty="0"/>
              <a:t> </a:t>
            </a:r>
            <a:r>
              <a:rPr lang="nl-NL" dirty="0" err="1"/>
              <a:t>into</a:t>
            </a:r>
            <a:r>
              <a:rPr lang="nl-NL" dirty="0"/>
              <a:t> wake-up </a:t>
            </a:r>
            <a:r>
              <a:rPr lang="nl-NL" dirty="0" err="1"/>
              <a:t>lights</a:t>
            </a:r>
            <a:endParaRPr lang="nl-NL" dirty="0"/>
          </a:p>
          <a:p>
            <a:pPr marL="171450" indent="-171450">
              <a:buFontTx/>
              <a:buChar char="-"/>
            </a:pPr>
            <a:r>
              <a:rPr lang="nl-NL" dirty="0" err="1"/>
              <a:t>And</a:t>
            </a:r>
            <a:r>
              <a:rPr lang="nl-NL" dirty="0"/>
              <a:t> </a:t>
            </a:r>
            <a:r>
              <a:rPr lang="nl-NL" dirty="0" err="1"/>
              <a:t>helping</a:t>
            </a:r>
            <a:r>
              <a:rPr lang="nl-NL" dirty="0"/>
              <a:t> </a:t>
            </a:r>
            <a:r>
              <a:rPr lang="nl-NL" dirty="0" err="1"/>
              <a:t>others</a:t>
            </a:r>
            <a:r>
              <a:rPr lang="nl-NL" dirty="0"/>
              <a:t> (family, </a:t>
            </a:r>
            <a:r>
              <a:rPr lang="nl-NL" dirty="0" err="1"/>
              <a:t>friends</a:t>
            </a:r>
            <a:r>
              <a:rPr lang="nl-NL" dirty="0"/>
              <a:t>) </a:t>
            </a:r>
            <a:r>
              <a:rPr lang="nl-NL" dirty="0" err="1"/>
              <a:t>with</a:t>
            </a:r>
            <a:r>
              <a:rPr lang="nl-NL" dirty="0"/>
              <a:t> </a:t>
            </a:r>
            <a:r>
              <a:rPr lang="nl-NL" dirty="0" err="1"/>
              <a:t>their</a:t>
            </a:r>
            <a:r>
              <a:rPr lang="nl-NL" dirty="0"/>
              <a:t> IT </a:t>
            </a:r>
            <a:r>
              <a:rPr lang="nl-NL" dirty="0" err="1"/>
              <a:t>woes</a:t>
            </a:r>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4</a:t>
            </a:fld>
            <a:endParaRPr lang="en-NL"/>
          </a:p>
        </p:txBody>
      </p:sp>
    </p:spTree>
    <p:extLst>
      <p:ext uri="{BB962C8B-B14F-4D97-AF65-F5344CB8AC3E}">
        <p14:creationId xmlns:p14="http://schemas.microsoft.com/office/powerpoint/2010/main" val="11562341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Selection</a:t>
            </a:r>
            <a:r>
              <a:rPr lang="nl-NL" dirty="0"/>
              <a:t> </a:t>
            </a:r>
            <a:r>
              <a:rPr lang="nl-NL" dirty="0" err="1"/>
              <a:t>Bump</a:t>
            </a:r>
            <a:r>
              <a:rPr lang="nl-NL" dirty="0"/>
              <a:t>: is </a:t>
            </a:r>
            <a:r>
              <a:rPr lang="nl-NL" dirty="0" err="1"/>
              <a:t>going</a:t>
            </a:r>
            <a:r>
              <a:rPr lang="nl-NL" dirty="0"/>
              <a:t> </a:t>
            </a:r>
            <a:r>
              <a:rPr lang="nl-NL" dirty="0" err="1"/>
              <a:t>to</a:t>
            </a:r>
            <a:r>
              <a:rPr lang="nl-NL" dirty="0"/>
              <a:t> </a:t>
            </a:r>
            <a:r>
              <a:rPr lang="nl-NL" dirty="0" err="1"/>
              <a:t>the</a:t>
            </a:r>
            <a:r>
              <a:rPr lang="nl-NL" dirty="0"/>
              <a:t> </a:t>
            </a:r>
            <a:r>
              <a:rPr lang="nl-NL" dirty="0" err="1"/>
              <a:t>cloud</a:t>
            </a:r>
            <a:r>
              <a:rPr lang="nl-NL" dirty="0"/>
              <a:t> smart?</a:t>
            </a:r>
          </a:p>
          <a:p>
            <a:r>
              <a:rPr lang="nl-NL" dirty="0"/>
              <a:t>- </a:t>
            </a:r>
            <a:r>
              <a:rPr lang="nl-NL" dirty="0" err="1"/>
              <a:t>To</a:t>
            </a:r>
            <a:r>
              <a:rPr lang="nl-NL" dirty="0"/>
              <a:t> do </a:t>
            </a:r>
            <a:r>
              <a:rPr lang="nl-NL" dirty="0" err="1"/>
              <a:t>it</a:t>
            </a:r>
            <a:r>
              <a:rPr lang="nl-NL" dirty="0"/>
              <a:t> well, I </a:t>
            </a:r>
            <a:r>
              <a:rPr lang="nl-NL" dirty="0" err="1"/>
              <a:t>need</a:t>
            </a:r>
            <a:r>
              <a:rPr lang="nl-NL" dirty="0"/>
              <a:t> </a:t>
            </a:r>
            <a:r>
              <a:rPr lang="nl-NL" dirty="0" err="1"/>
              <a:t>to</a:t>
            </a:r>
            <a:r>
              <a:rPr lang="nl-NL" dirty="0"/>
              <a:t> </a:t>
            </a:r>
            <a:r>
              <a:rPr lang="nl-NL" dirty="0" err="1"/>
              <a:t>rewrite</a:t>
            </a:r>
            <a:r>
              <a:rPr lang="nl-NL" dirty="0"/>
              <a:t> </a:t>
            </a:r>
            <a:r>
              <a:rPr lang="nl-NL" dirty="0" err="1"/>
              <a:t>everything</a:t>
            </a:r>
            <a:r>
              <a:rPr lang="nl-NL" dirty="0"/>
              <a:t> in C#</a:t>
            </a:r>
          </a:p>
          <a:p>
            <a:r>
              <a:rPr lang="nl-NL" dirty="0"/>
              <a:t>- </a:t>
            </a:r>
            <a:r>
              <a:rPr lang="nl-NL" dirty="0" err="1"/>
              <a:t>What</a:t>
            </a:r>
            <a:r>
              <a:rPr lang="nl-NL" dirty="0"/>
              <a:t> </a:t>
            </a:r>
            <a:r>
              <a:rPr lang="nl-NL" dirty="0" err="1"/>
              <a:t>about</a:t>
            </a:r>
            <a:r>
              <a:rPr lang="nl-NL" dirty="0"/>
              <a:t> </a:t>
            </a:r>
            <a:r>
              <a:rPr lang="nl-NL" dirty="0" err="1"/>
              <a:t>the</a:t>
            </a:r>
            <a:r>
              <a:rPr lang="nl-NL" dirty="0"/>
              <a:t> </a:t>
            </a:r>
            <a:r>
              <a:rPr lang="nl-NL" dirty="0" err="1"/>
              <a:t>costs</a:t>
            </a:r>
            <a:r>
              <a:rPr lang="nl-NL" dirty="0"/>
              <a:t>. The </a:t>
            </a:r>
            <a:r>
              <a:rPr lang="nl-NL" dirty="0" err="1"/>
              <a:t>cloud</a:t>
            </a:r>
            <a:r>
              <a:rPr lang="nl-NL" dirty="0"/>
              <a:t> is </a:t>
            </a:r>
            <a:r>
              <a:rPr lang="nl-NL" dirty="0" err="1"/>
              <a:t>expensive</a:t>
            </a:r>
            <a:r>
              <a:rPr lang="nl-NL" dirty="0"/>
              <a:t> right? An app service </a:t>
            </a:r>
            <a:r>
              <a:rPr lang="nl-NL" dirty="0" err="1"/>
              <a:t>alone</a:t>
            </a:r>
            <a:r>
              <a:rPr lang="nl-NL" dirty="0"/>
              <a:t> is </a:t>
            </a:r>
            <a:r>
              <a:rPr lang="nl-NL" dirty="0" err="1"/>
              <a:t>already</a:t>
            </a:r>
            <a:r>
              <a:rPr lang="nl-NL" dirty="0"/>
              <a:t> at </a:t>
            </a:r>
            <a:r>
              <a:rPr lang="nl-NL" dirty="0" err="1"/>
              <a:t>least</a:t>
            </a:r>
            <a:r>
              <a:rPr lang="nl-NL" dirty="0"/>
              <a:t> €5/</a:t>
            </a:r>
            <a:r>
              <a:rPr lang="nl-NL" dirty="0" err="1"/>
              <a:t>month</a:t>
            </a:r>
            <a:r>
              <a:rPr lang="nl-NL" dirty="0"/>
              <a:t>!</a:t>
            </a:r>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28</a:t>
            </a:fld>
            <a:endParaRPr lang="en-NL"/>
          </a:p>
        </p:txBody>
      </p:sp>
    </p:spTree>
    <p:extLst>
      <p:ext uri="{BB962C8B-B14F-4D97-AF65-F5344CB8AC3E}">
        <p14:creationId xmlns:p14="http://schemas.microsoft.com/office/powerpoint/2010/main" val="14017805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Selection</a:t>
            </a:r>
            <a:r>
              <a:rPr lang="nl-NL" dirty="0"/>
              <a:t> </a:t>
            </a:r>
            <a:r>
              <a:rPr lang="nl-NL" dirty="0" err="1"/>
              <a:t>Bump</a:t>
            </a:r>
            <a:r>
              <a:rPr lang="nl-NL" dirty="0"/>
              <a:t>: is </a:t>
            </a:r>
            <a:r>
              <a:rPr lang="nl-NL" dirty="0" err="1"/>
              <a:t>going</a:t>
            </a:r>
            <a:r>
              <a:rPr lang="nl-NL" dirty="0"/>
              <a:t> </a:t>
            </a:r>
            <a:r>
              <a:rPr lang="nl-NL" dirty="0" err="1"/>
              <a:t>to</a:t>
            </a:r>
            <a:r>
              <a:rPr lang="nl-NL" dirty="0"/>
              <a:t> </a:t>
            </a:r>
            <a:r>
              <a:rPr lang="nl-NL" dirty="0" err="1"/>
              <a:t>the</a:t>
            </a:r>
            <a:r>
              <a:rPr lang="nl-NL" dirty="0"/>
              <a:t> </a:t>
            </a:r>
            <a:r>
              <a:rPr lang="nl-NL" dirty="0" err="1"/>
              <a:t>cloud</a:t>
            </a:r>
            <a:r>
              <a:rPr lang="nl-NL" dirty="0"/>
              <a:t> smart?</a:t>
            </a:r>
          </a:p>
          <a:p>
            <a:r>
              <a:rPr lang="nl-NL" dirty="0"/>
              <a:t>- </a:t>
            </a:r>
            <a:r>
              <a:rPr lang="nl-NL" dirty="0" err="1"/>
              <a:t>To</a:t>
            </a:r>
            <a:r>
              <a:rPr lang="nl-NL" dirty="0"/>
              <a:t> do </a:t>
            </a:r>
            <a:r>
              <a:rPr lang="nl-NL" dirty="0" err="1"/>
              <a:t>it</a:t>
            </a:r>
            <a:r>
              <a:rPr lang="nl-NL" dirty="0"/>
              <a:t> well, I </a:t>
            </a:r>
            <a:r>
              <a:rPr lang="nl-NL" dirty="0" err="1"/>
              <a:t>need</a:t>
            </a:r>
            <a:r>
              <a:rPr lang="nl-NL" dirty="0"/>
              <a:t> </a:t>
            </a:r>
            <a:r>
              <a:rPr lang="nl-NL" dirty="0" err="1"/>
              <a:t>to</a:t>
            </a:r>
            <a:r>
              <a:rPr lang="nl-NL" dirty="0"/>
              <a:t> </a:t>
            </a:r>
            <a:r>
              <a:rPr lang="nl-NL" dirty="0" err="1"/>
              <a:t>rewrite</a:t>
            </a:r>
            <a:r>
              <a:rPr lang="nl-NL" dirty="0"/>
              <a:t> </a:t>
            </a:r>
            <a:r>
              <a:rPr lang="nl-NL" dirty="0" err="1"/>
              <a:t>everything</a:t>
            </a:r>
            <a:r>
              <a:rPr lang="nl-NL" dirty="0"/>
              <a:t> in C#</a:t>
            </a:r>
          </a:p>
          <a:p>
            <a:r>
              <a:rPr lang="nl-NL" dirty="0"/>
              <a:t>- </a:t>
            </a:r>
            <a:r>
              <a:rPr lang="nl-NL" dirty="0" err="1"/>
              <a:t>What</a:t>
            </a:r>
            <a:r>
              <a:rPr lang="nl-NL" dirty="0"/>
              <a:t> </a:t>
            </a:r>
            <a:r>
              <a:rPr lang="nl-NL" dirty="0" err="1"/>
              <a:t>about</a:t>
            </a:r>
            <a:r>
              <a:rPr lang="nl-NL" dirty="0"/>
              <a:t> </a:t>
            </a:r>
            <a:r>
              <a:rPr lang="nl-NL" dirty="0" err="1"/>
              <a:t>the</a:t>
            </a:r>
            <a:r>
              <a:rPr lang="nl-NL" dirty="0"/>
              <a:t> </a:t>
            </a:r>
            <a:r>
              <a:rPr lang="nl-NL" dirty="0" err="1"/>
              <a:t>costs</a:t>
            </a:r>
            <a:r>
              <a:rPr lang="nl-NL" dirty="0"/>
              <a:t>. The </a:t>
            </a:r>
            <a:r>
              <a:rPr lang="nl-NL" dirty="0" err="1"/>
              <a:t>cloud</a:t>
            </a:r>
            <a:r>
              <a:rPr lang="nl-NL" dirty="0"/>
              <a:t> is </a:t>
            </a:r>
            <a:r>
              <a:rPr lang="nl-NL" dirty="0" err="1"/>
              <a:t>expensive</a:t>
            </a:r>
            <a:r>
              <a:rPr lang="nl-NL" dirty="0"/>
              <a:t> right? An app service </a:t>
            </a:r>
            <a:r>
              <a:rPr lang="nl-NL" dirty="0" err="1"/>
              <a:t>alone</a:t>
            </a:r>
            <a:r>
              <a:rPr lang="nl-NL" dirty="0"/>
              <a:t> is </a:t>
            </a:r>
            <a:r>
              <a:rPr lang="nl-NL" dirty="0" err="1"/>
              <a:t>already</a:t>
            </a:r>
            <a:r>
              <a:rPr lang="nl-NL" dirty="0"/>
              <a:t> at </a:t>
            </a:r>
            <a:r>
              <a:rPr lang="nl-NL" dirty="0" err="1"/>
              <a:t>least</a:t>
            </a:r>
            <a:r>
              <a:rPr lang="nl-NL" dirty="0"/>
              <a:t> €5/</a:t>
            </a:r>
            <a:r>
              <a:rPr lang="nl-NL" dirty="0" err="1"/>
              <a:t>month</a:t>
            </a:r>
            <a:r>
              <a:rPr lang="nl-NL" dirty="0"/>
              <a:t>!</a:t>
            </a:r>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29</a:t>
            </a:fld>
            <a:endParaRPr lang="en-NL"/>
          </a:p>
        </p:txBody>
      </p:sp>
    </p:spTree>
    <p:extLst>
      <p:ext uri="{BB962C8B-B14F-4D97-AF65-F5344CB8AC3E}">
        <p14:creationId xmlns:p14="http://schemas.microsoft.com/office/powerpoint/2010/main" val="27591725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Selection</a:t>
            </a:r>
            <a:r>
              <a:rPr lang="nl-NL" dirty="0"/>
              <a:t> </a:t>
            </a:r>
            <a:r>
              <a:rPr lang="nl-NL" dirty="0" err="1"/>
              <a:t>Bump</a:t>
            </a:r>
            <a:r>
              <a:rPr lang="nl-NL" dirty="0"/>
              <a:t>: is </a:t>
            </a:r>
            <a:r>
              <a:rPr lang="nl-NL" dirty="0" err="1"/>
              <a:t>going</a:t>
            </a:r>
            <a:r>
              <a:rPr lang="nl-NL" dirty="0"/>
              <a:t> </a:t>
            </a:r>
            <a:r>
              <a:rPr lang="nl-NL" dirty="0" err="1"/>
              <a:t>to</a:t>
            </a:r>
            <a:r>
              <a:rPr lang="nl-NL" dirty="0"/>
              <a:t> </a:t>
            </a:r>
            <a:r>
              <a:rPr lang="nl-NL" dirty="0" err="1"/>
              <a:t>the</a:t>
            </a:r>
            <a:r>
              <a:rPr lang="nl-NL" dirty="0"/>
              <a:t> </a:t>
            </a:r>
            <a:r>
              <a:rPr lang="nl-NL" dirty="0" err="1"/>
              <a:t>cloud</a:t>
            </a:r>
            <a:r>
              <a:rPr lang="nl-NL" dirty="0"/>
              <a:t> smart?</a:t>
            </a:r>
          </a:p>
          <a:p>
            <a:r>
              <a:rPr lang="nl-NL" dirty="0"/>
              <a:t>- </a:t>
            </a:r>
            <a:r>
              <a:rPr lang="nl-NL" dirty="0" err="1"/>
              <a:t>To</a:t>
            </a:r>
            <a:r>
              <a:rPr lang="nl-NL" dirty="0"/>
              <a:t> do </a:t>
            </a:r>
            <a:r>
              <a:rPr lang="nl-NL" dirty="0" err="1"/>
              <a:t>it</a:t>
            </a:r>
            <a:r>
              <a:rPr lang="nl-NL" dirty="0"/>
              <a:t> well, I </a:t>
            </a:r>
            <a:r>
              <a:rPr lang="nl-NL" dirty="0" err="1"/>
              <a:t>need</a:t>
            </a:r>
            <a:r>
              <a:rPr lang="nl-NL" dirty="0"/>
              <a:t> </a:t>
            </a:r>
            <a:r>
              <a:rPr lang="nl-NL" dirty="0" err="1"/>
              <a:t>to</a:t>
            </a:r>
            <a:r>
              <a:rPr lang="nl-NL" dirty="0"/>
              <a:t> </a:t>
            </a:r>
            <a:r>
              <a:rPr lang="nl-NL" dirty="0" err="1"/>
              <a:t>rewrite</a:t>
            </a:r>
            <a:r>
              <a:rPr lang="nl-NL" dirty="0"/>
              <a:t> </a:t>
            </a:r>
            <a:r>
              <a:rPr lang="nl-NL" dirty="0" err="1"/>
              <a:t>everything</a:t>
            </a:r>
            <a:r>
              <a:rPr lang="nl-NL" dirty="0"/>
              <a:t> in C#</a:t>
            </a:r>
          </a:p>
          <a:p>
            <a:r>
              <a:rPr lang="nl-NL" dirty="0"/>
              <a:t>- </a:t>
            </a:r>
            <a:r>
              <a:rPr lang="nl-NL" dirty="0" err="1"/>
              <a:t>What</a:t>
            </a:r>
            <a:r>
              <a:rPr lang="nl-NL" dirty="0"/>
              <a:t> </a:t>
            </a:r>
            <a:r>
              <a:rPr lang="nl-NL" dirty="0" err="1"/>
              <a:t>about</a:t>
            </a:r>
            <a:r>
              <a:rPr lang="nl-NL" dirty="0"/>
              <a:t> </a:t>
            </a:r>
            <a:r>
              <a:rPr lang="nl-NL" dirty="0" err="1"/>
              <a:t>the</a:t>
            </a:r>
            <a:r>
              <a:rPr lang="nl-NL" dirty="0"/>
              <a:t> </a:t>
            </a:r>
            <a:r>
              <a:rPr lang="nl-NL" dirty="0" err="1"/>
              <a:t>costs</a:t>
            </a:r>
            <a:r>
              <a:rPr lang="nl-NL" dirty="0"/>
              <a:t>. The </a:t>
            </a:r>
            <a:r>
              <a:rPr lang="nl-NL" dirty="0" err="1"/>
              <a:t>cloud</a:t>
            </a:r>
            <a:r>
              <a:rPr lang="nl-NL" dirty="0"/>
              <a:t> is </a:t>
            </a:r>
            <a:r>
              <a:rPr lang="nl-NL" dirty="0" err="1"/>
              <a:t>expensive</a:t>
            </a:r>
            <a:r>
              <a:rPr lang="nl-NL" dirty="0"/>
              <a:t> right? An app service </a:t>
            </a:r>
            <a:r>
              <a:rPr lang="nl-NL" dirty="0" err="1"/>
              <a:t>alone</a:t>
            </a:r>
            <a:r>
              <a:rPr lang="nl-NL" dirty="0"/>
              <a:t> is </a:t>
            </a:r>
            <a:r>
              <a:rPr lang="nl-NL" dirty="0" err="1"/>
              <a:t>already</a:t>
            </a:r>
            <a:r>
              <a:rPr lang="nl-NL" dirty="0"/>
              <a:t> at </a:t>
            </a:r>
            <a:r>
              <a:rPr lang="nl-NL" dirty="0" err="1"/>
              <a:t>least</a:t>
            </a:r>
            <a:r>
              <a:rPr lang="nl-NL" dirty="0"/>
              <a:t> €5/</a:t>
            </a:r>
            <a:r>
              <a:rPr lang="nl-NL" dirty="0" err="1"/>
              <a:t>month</a:t>
            </a:r>
            <a:r>
              <a:rPr lang="nl-NL" dirty="0"/>
              <a:t>!</a:t>
            </a:r>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30</a:t>
            </a:fld>
            <a:endParaRPr lang="en-NL"/>
          </a:p>
        </p:txBody>
      </p:sp>
    </p:spTree>
    <p:extLst>
      <p:ext uri="{BB962C8B-B14F-4D97-AF65-F5344CB8AC3E}">
        <p14:creationId xmlns:p14="http://schemas.microsoft.com/office/powerpoint/2010/main" val="42215489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Selection</a:t>
            </a:r>
            <a:r>
              <a:rPr lang="nl-NL" dirty="0"/>
              <a:t> </a:t>
            </a:r>
            <a:r>
              <a:rPr lang="nl-NL" dirty="0" err="1"/>
              <a:t>Bump</a:t>
            </a:r>
            <a:r>
              <a:rPr lang="nl-NL" dirty="0"/>
              <a:t>: is </a:t>
            </a:r>
            <a:r>
              <a:rPr lang="nl-NL" dirty="0" err="1"/>
              <a:t>going</a:t>
            </a:r>
            <a:r>
              <a:rPr lang="nl-NL" dirty="0"/>
              <a:t> </a:t>
            </a:r>
            <a:r>
              <a:rPr lang="nl-NL" dirty="0" err="1"/>
              <a:t>to</a:t>
            </a:r>
            <a:r>
              <a:rPr lang="nl-NL" dirty="0"/>
              <a:t> </a:t>
            </a:r>
            <a:r>
              <a:rPr lang="nl-NL" dirty="0" err="1"/>
              <a:t>the</a:t>
            </a:r>
            <a:r>
              <a:rPr lang="nl-NL" dirty="0"/>
              <a:t> </a:t>
            </a:r>
            <a:r>
              <a:rPr lang="nl-NL" dirty="0" err="1"/>
              <a:t>cloud</a:t>
            </a:r>
            <a:r>
              <a:rPr lang="nl-NL" dirty="0"/>
              <a:t> smart?</a:t>
            </a:r>
          </a:p>
          <a:p>
            <a:r>
              <a:rPr lang="nl-NL" dirty="0"/>
              <a:t>- </a:t>
            </a:r>
            <a:r>
              <a:rPr lang="nl-NL" dirty="0" err="1"/>
              <a:t>To</a:t>
            </a:r>
            <a:r>
              <a:rPr lang="nl-NL" dirty="0"/>
              <a:t> do </a:t>
            </a:r>
            <a:r>
              <a:rPr lang="nl-NL" dirty="0" err="1"/>
              <a:t>it</a:t>
            </a:r>
            <a:r>
              <a:rPr lang="nl-NL" dirty="0"/>
              <a:t> well, I </a:t>
            </a:r>
            <a:r>
              <a:rPr lang="nl-NL" dirty="0" err="1"/>
              <a:t>need</a:t>
            </a:r>
            <a:r>
              <a:rPr lang="nl-NL" dirty="0"/>
              <a:t> </a:t>
            </a:r>
            <a:r>
              <a:rPr lang="nl-NL" dirty="0" err="1"/>
              <a:t>to</a:t>
            </a:r>
            <a:r>
              <a:rPr lang="nl-NL" dirty="0"/>
              <a:t> </a:t>
            </a:r>
            <a:r>
              <a:rPr lang="nl-NL" dirty="0" err="1"/>
              <a:t>rewrite</a:t>
            </a:r>
            <a:r>
              <a:rPr lang="nl-NL" dirty="0"/>
              <a:t> </a:t>
            </a:r>
            <a:r>
              <a:rPr lang="nl-NL" dirty="0" err="1"/>
              <a:t>everything</a:t>
            </a:r>
            <a:r>
              <a:rPr lang="nl-NL" dirty="0"/>
              <a:t> in C#</a:t>
            </a:r>
          </a:p>
          <a:p>
            <a:r>
              <a:rPr lang="nl-NL" dirty="0"/>
              <a:t>- </a:t>
            </a:r>
            <a:r>
              <a:rPr lang="nl-NL" dirty="0" err="1"/>
              <a:t>What</a:t>
            </a:r>
            <a:r>
              <a:rPr lang="nl-NL" dirty="0"/>
              <a:t> </a:t>
            </a:r>
            <a:r>
              <a:rPr lang="nl-NL" dirty="0" err="1"/>
              <a:t>about</a:t>
            </a:r>
            <a:r>
              <a:rPr lang="nl-NL" dirty="0"/>
              <a:t> </a:t>
            </a:r>
            <a:r>
              <a:rPr lang="nl-NL" dirty="0" err="1"/>
              <a:t>the</a:t>
            </a:r>
            <a:r>
              <a:rPr lang="nl-NL" dirty="0"/>
              <a:t> </a:t>
            </a:r>
            <a:r>
              <a:rPr lang="nl-NL" dirty="0" err="1"/>
              <a:t>costs</a:t>
            </a:r>
            <a:r>
              <a:rPr lang="nl-NL" dirty="0"/>
              <a:t>. The </a:t>
            </a:r>
            <a:r>
              <a:rPr lang="nl-NL" dirty="0" err="1"/>
              <a:t>cloud</a:t>
            </a:r>
            <a:r>
              <a:rPr lang="nl-NL" dirty="0"/>
              <a:t> is </a:t>
            </a:r>
            <a:r>
              <a:rPr lang="nl-NL" dirty="0" err="1"/>
              <a:t>expensive</a:t>
            </a:r>
            <a:r>
              <a:rPr lang="nl-NL" dirty="0"/>
              <a:t> right? An app service </a:t>
            </a:r>
            <a:r>
              <a:rPr lang="nl-NL" dirty="0" err="1"/>
              <a:t>alone</a:t>
            </a:r>
            <a:r>
              <a:rPr lang="nl-NL" dirty="0"/>
              <a:t> is </a:t>
            </a:r>
            <a:r>
              <a:rPr lang="nl-NL" dirty="0" err="1"/>
              <a:t>already</a:t>
            </a:r>
            <a:r>
              <a:rPr lang="nl-NL" dirty="0"/>
              <a:t> at </a:t>
            </a:r>
            <a:r>
              <a:rPr lang="nl-NL" dirty="0" err="1"/>
              <a:t>least</a:t>
            </a:r>
            <a:r>
              <a:rPr lang="nl-NL" dirty="0"/>
              <a:t> €5/</a:t>
            </a:r>
            <a:r>
              <a:rPr lang="nl-NL" dirty="0" err="1"/>
              <a:t>month</a:t>
            </a:r>
            <a:r>
              <a:rPr lang="nl-NL" dirty="0"/>
              <a:t>!</a:t>
            </a:r>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31</a:t>
            </a:fld>
            <a:endParaRPr lang="en-NL"/>
          </a:p>
        </p:txBody>
      </p:sp>
    </p:spTree>
    <p:extLst>
      <p:ext uri="{BB962C8B-B14F-4D97-AF65-F5344CB8AC3E}">
        <p14:creationId xmlns:p14="http://schemas.microsoft.com/office/powerpoint/2010/main" val="6737048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Selection</a:t>
            </a:r>
            <a:r>
              <a:rPr lang="nl-NL" dirty="0"/>
              <a:t> </a:t>
            </a:r>
            <a:r>
              <a:rPr lang="nl-NL" dirty="0" err="1"/>
              <a:t>Bump</a:t>
            </a:r>
            <a:r>
              <a:rPr lang="nl-NL" dirty="0"/>
              <a:t>: is </a:t>
            </a:r>
            <a:r>
              <a:rPr lang="nl-NL" dirty="0" err="1"/>
              <a:t>going</a:t>
            </a:r>
            <a:r>
              <a:rPr lang="nl-NL" dirty="0"/>
              <a:t> </a:t>
            </a:r>
            <a:r>
              <a:rPr lang="nl-NL" dirty="0" err="1"/>
              <a:t>to</a:t>
            </a:r>
            <a:r>
              <a:rPr lang="nl-NL" dirty="0"/>
              <a:t> </a:t>
            </a:r>
            <a:r>
              <a:rPr lang="nl-NL" dirty="0" err="1"/>
              <a:t>the</a:t>
            </a:r>
            <a:r>
              <a:rPr lang="nl-NL" dirty="0"/>
              <a:t> </a:t>
            </a:r>
            <a:r>
              <a:rPr lang="nl-NL" dirty="0" err="1"/>
              <a:t>cloud</a:t>
            </a:r>
            <a:r>
              <a:rPr lang="nl-NL" dirty="0"/>
              <a:t> smart?</a:t>
            </a:r>
          </a:p>
          <a:p>
            <a:r>
              <a:rPr lang="nl-NL" dirty="0"/>
              <a:t>- </a:t>
            </a:r>
            <a:r>
              <a:rPr lang="nl-NL" dirty="0" err="1"/>
              <a:t>To</a:t>
            </a:r>
            <a:r>
              <a:rPr lang="nl-NL" dirty="0"/>
              <a:t> do </a:t>
            </a:r>
            <a:r>
              <a:rPr lang="nl-NL" dirty="0" err="1"/>
              <a:t>it</a:t>
            </a:r>
            <a:r>
              <a:rPr lang="nl-NL" dirty="0"/>
              <a:t> well, I </a:t>
            </a:r>
            <a:r>
              <a:rPr lang="nl-NL" dirty="0" err="1"/>
              <a:t>need</a:t>
            </a:r>
            <a:r>
              <a:rPr lang="nl-NL" dirty="0"/>
              <a:t> </a:t>
            </a:r>
            <a:r>
              <a:rPr lang="nl-NL" dirty="0" err="1"/>
              <a:t>to</a:t>
            </a:r>
            <a:r>
              <a:rPr lang="nl-NL" dirty="0"/>
              <a:t> </a:t>
            </a:r>
            <a:r>
              <a:rPr lang="nl-NL" dirty="0" err="1"/>
              <a:t>rewrite</a:t>
            </a:r>
            <a:r>
              <a:rPr lang="nl-NL" dirty="0"/>
              <a:t> </a:t>
            </a:r>
            <a:r>
              <a:rPr lang="nl-NL" dirty="0" err="1"/>
              <a:t>everything</a:t>
            </a:r>
            <a:r>
              <a:rPr lang="nl-NL" dirty="0"/>
              <a:t> in C#</a:t>
            </a:r>
          </a:p>
          <a:p>
            <a:r>
              <a:rPr lang="nl-NL" dirty="0"/>
              <a:t>- </a:t>
            </a:r>
            <a:r>
              <a:rPr lang="nl-NL" dirty="0" err="1"/>
              <a:t>What</a:t>
            </a:r>
            <a:r>
              <a:rPr lang="nl-NL" dirty="0"/>
              <a:t> </a:t>
            </a:r>
            <a:r>
              <a:rPr lang="nl-NL" dirty="0" err="1"/>
              <a:t>about</a:t>
            </a:r>
            <a:r>
              <a:rPr lang="nl-NL" dirty="0"/>
              <a:t> </a:t>
            </a:r>
            <a:r>
              <a:rPr lang="nl-NL" dirty="0" err="1"/>
              <a:t>the</a:t>
            </a:r>
            <a:r>
              <a:rPr lang="nl-NL" dirty="0"/>
              <a:t> </a:t>
            </a:r>
            <a:r>
              <a:rPr lang="nl-NL" dirty="0" err="1"/>
              <a:t>costs</a:t>
            </a:r>
            <a:r>
              <a:rPr lang="nl-NL" dirty="0"/>
              <a:t>. The </a:t>
            </a:r>
            <a:r>
              <a:rPr lang="nl-NL" dirty="0" err="1"/>
              <a:t>cloud</a:t>
            </a:r>
            <a:r>
              <a:rPr lang="nl-NL" dirty="0"/>
              <a:t> is </a:t>
            </a:r>
            <a:r>
              <a:rPr lang="nl-NL" dirty="0" err="1"/>
              <a:t>expensive</a:t>
            </a:r>
            <a:r>
              <a:rPr lang="nl-NL" dirty="0"/>
              <a:t> right? An app service </a:t>
            </a:r>
            <a:r>
              <a:rPr lang="nl-NL" dirty="0" err="1"/>
              <a:t>alone</a:t>
            </a:r>
            <a:r>
              <a:rPr lang="nl-NL" dirty="0"/>
              <a:t> is </a:t>
            </a:r>
            <a:r>
              <a:rPr lang="nl-NL" dirty="0" err="1"/>
              <a:t>already</a:t>
            </a:r>
            <a:r>
              <a:rPr lang="nl-NL" dirty="0"/>
              <a:t> at </a:t>
            </a:r>
            <a:r>
              <a:rPr lang="nl-NL" dirty="0" err="1"/>
              <a:t>least</a:t>
            </a:r>
            <a:r>
              <a:rPr lang="nl-NL" dirty="0"/>
              <a:t> €5/</a:t>
            </a:r>
            <a:r>
              <a:rPr lang="nl-NL" dirty="0" err="1"/>
              <a:t>month</a:t>
            </a:r>
            <a:r>
              <a:rPr lang="nl-NL" dirty="0"/>
              <a:t>!</a:t>
            </a:r>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32</a:t>
            </a:fld>
            <a:endParaRPr lang="en-NL"/>
          </a:p>
        </p:txBody>
      </p:sp>
    </p:spTree>
    <p:extLst>
      <p:ext uri="{BB962C8B-B14F-4D97-AF65-F5344CB8AC3E}">
        <p14:creationId xmlns:p14="http://schemas.microsoft.com/office/powerpoint/2010/main" val="15671996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Selection</a:t>
            </a:r>
            <a:r>
              <a:rPr lang="nl-NL" dirty="0"/>
              <a:t> </a:t>
            </a:r>
            <a:r>
              <a:rPr lang="nl-NL" dirty="0" err="1"/>
              <a:t>Bump</a:t>
            </a:r>
            <a:r>
              <a:rPr lang="nl-NL" dirty="0"/>
              <a:t>: is </a:t>
            </a:r>
            <a:r>
              <a:rPr lang="nl-NL" dirty="0" err="1"/>
              <a:t>going</a:t>
            </a:r>
            <a:r>
              <a:rPr lang="nl-NL" dirty="0"/>
              <a:t> </a:t>
            </a:r>
            <a:r>
              <a:rPr lang="nl-NL" dirty="0" err="1"/>
              <a:t>to</a:t>
            </a:r>
            <a:r>
              <a:rPr lang="nl-NL" dirty="0"/>
              <a:t> </a:t>
            </a:r>
            <a:r>
              <a:rPr lang="nl-NL" dirty="0" err="1"/>
              <a:t>the</a:t>
            </a:r>
            <a:r>
              <a:rPr lang="nl-NL" dirty="0"/>
              <a:t> </a:t>
            </a:r>
            <a:r>
              <a:rPr lang="nl-NL" dirty="0" err="1"/>
              <a:t>cloud</a:t>
            </a:r>
            <a:r>
              <a:rPr lang="nl-NL" dirty="0"/>
              <a:t> smart?</a:t>
            </a:r>
          </a:p>
          <a:p>
            <a:r>
              <a:rPr lang="nl-NL" dirty="0"/>
              <a:t>- </a:t>
            </a:r>
            <a:r>
              <a:rPr lang="nl-NL" dirty="0" err="1"/>
              <a:t>To</a:t>
            </a:r>
            <a:r>
              <a:rPr lang="nl-NL" dirty="0"/>
              <a:t> do </a:t>
            </a:r>
            <a:r>
              <a:rPr lang="nl-NL" dirty="0" err="1"/>
              <a:t>it</a:t>
            </a:r>
            <a:r>
              <a:rPr lang="nl-NL" dirty="0"/>
              <a:t> well, I </a:t>
            </a:r>
            <a:r>
              <a:rPr lang="nl-NL" dirty="0" err="1"/>
              <a:t>need</a:t>
            </a:r>
            <a:r>
              <a:rPr lang="nl-NL" dirty="0"/>
              <a:t> </a:t>
            </a:r>
            <a:r>
              <a:rPr lang="nl-NL" dirty="0" err="1"/>
              <a:t>to</a:t>
            </a:r>
            <a:r>
              <a:rPr lang="nl-NL" dirty="0"/>
              <a:t> </a:t>
            </a:r>
            <a:r>
              <a:rPr lang="nl-NL" dirty="0" err="1"/>
              <a:t>rewrite</a:t>
            </a:r>
            <a:r>
              <a:rPr lang="nl-NL" dirty="0"/>
              <a:t> </a:t>
            </a:r>
            <a:r>
              <a:rPr lang="nl-NL" dirty="0" err="1"/>
              <a:t>everything</a:t>
            </a:r>
            <a:r>
              <a:rPr lang="nl-NL" dirty="0"/>
              <a:t> in C#</a:t>
            </a:r>
          </a:p>
          <a:p>
            <a:r>
              <a:rPr lang="nl-NL" dirty="0"/>
              <a:t>- </a:t>
            </a:r>
            <a:r>
              <a:rPr lang="nl-NL" dirty="0" err="1"/>
              <a:t>What</a:t>
            </a:r>
            <a:r>
              <a:rPr lang="nl-NL" dirty="0"/>
              <a:t> </a:t>
            </a:r>
            <a:r>
              <a:rPr lang="nl-NL" dirty="0" err="1"/>
              <a:t>about</a:t>
            </a:r>
            <a:r>
              <a:rPr lang="nl-NL" dirty="0"/>
              <a:t> </a:t>
            </a:r>
            <a:r>
              <a:rPr lang="nl-NL" dirty="0" err="1"/>
              <a:t>the</a:t>
            </a:r>
            <a:r>
              <a:rPr lang="nl-NL" dirty="0"/>
              <a:t> </a:t>
            </a:r>
            <a:r>
              <a:rPr lang="nl-NL" dirty="0" err="1"/>
              <a:t>costs</a:t>
            </a:r>
            <a:r>
              <a:rPr lang="nl-NL" dirty="0"/>
              <a:t>. The </a:t>
            </a:r>
            <a:r>
              <a:rPr lang="nl-NL" dirty="0" err="1"/>
              <a:t>cloud</a:t>
            </a:r>
            <a:r>
              <a:rPr lang="nl-NL" dirty="0"/>
              <a:t> is </a:t>
            </a:r>
            <a:r>
              <a:rPr lang="nl-NL" dirty="0" err="1"/>
              <a:t>expensive</a:t>
            </a:r>
            <a:r>
              <a:rPr lang="nl-NL" dirty="0"/>
              <a:t> right? An app service </a:t>
            </a:r>
            <a:r>
              <a:rPr lang="nl-NL" dirty="0" err="1"/>
              <a:t>alone</a:t>
            </a:r>
            <a:r>
              <a:rPr lang="nl-NL" dirty="0"/>
              <a:t> is </a:t>
            </a:r>
            <a:r>
              <a:rPr lang="nl-NL" dirty="0" err="1"/>
              <a:t>already</a:t>
            </a:r>
            <a:r>
              <a:rPr lang="nl-NL" dirty="0"/>
              <a:t> at </a:t>
            </a:r>
            <a:r>
              <a:rPr lang="nl-NL" dirty="0" err="1"/>
              <a:t>least</a:t>
            </a:r>
            <a:r>
              <a:rPr lang="nl-NL" dirty="0"/>
              <a:t> €5/</a:t>
            </a:r>
            <a:r>
              <a:rPr lang="nl-NL" dirty="0" err="1"/>
              <a:t>month</a:t>
            </a:r>
            <a:r>
              <a:rPr lang="nl-NL" dirty="0"/>
              <a:t>!</a:t>
            </a:r>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33</a:t>
            </a:fld>
            <a:endParaRPr lang="en-NL"/>
          </a:p>
        </p:txBody>
      </p:sp>
    </p:spTree>
    <p:extLst>
      <p:ext uri="{BB962C8B-B14F-4D97-AF65-F5344CB8AC3E}">
        <p14:creationId xmlns:p14="http://schemas.microsoft.com/office/powerpoint/2010/main" val="355505552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Inauguration</a:t>
            </a:r>
            <a:r>
              <a:rPr lang="nl-NL" dirty="0"/>
              <a:t>: </a:t>
            </a:r>
          </a:p>
          <a:p>
            <a:r>
              <a:rPr lang="nl-NL" dirty="0"/>
              <a:t>- </a:t>
            </a:r>
            <a:r>
              <a:rPr lang="nl-NL" dirty="0" err="1"/>
              <a:t>Working</a:t>
            </a:r>
            <a:r>
              <a:rPr lang="nl-NL" dirty="0"/>
              <a:t> </a:t>
            </a:r>
            <a:r>
              <a:rPr lang="nl-NL" dirty="0" err="1"/>
              <a:t>with</a:t>
            </a:r>
            <a:r>
              <a:rPr lang="nl-NL" dirty="0"/>
              <a:t> </a:t>
            </a:r>
            <a:r>
              <a:rPr lang="nl-NL" dirty="0" err="1"/>
              <a:t>Azure</a:t>
            </a:r>
            <a:r>
              <a:rPr lang="nl-NL" dirty="0"/>
              <a:t> </a:t>
            </a:r>
            <a:r>
              <a:rPr lang="nl-NL" dirty="0" err="1"/>
              <a:t>Functions</a:t>
            </a:r>
            <a:r>
              <a:rPr lang="nl-NL" dirty="0"/>
              <a:t> </a:t>
            </a:r>
            <a:r>
              <a:rPr lang="nl-NL" dirty="0" err="1"/>
              <a:t>Core</a:t>
            </a:r>
            <a:r>
              <a:rPr lang="nl-NL" dirty="0"/>
              <a:t> Tools </a:t>
            </a:r>
            <a:r>
              <a:rPr lang="nl-NL" dirty="0" err="1"/>
              <a:t>locally</a:t>
            </a:r>
            <a:endParaRPr lang="nl-NL" dirty="0"/>
          </a:p>
          <a:p>
            <a:r>
              <a:rPr lang="nl-NL" dirty="0"/>
              <a:t>- </a:t>
            </a:r>
            <a:r>
              <a:rPr lang="nl-NL" dirty="0" err="1"/>
              <a:t>Migrating</a:t>
            </a:r>
            <a:r>
              <a:rPr lang="nl-NL" dirty="0"/>
              <a:t> </a:t>
            </a:r>
            <a:r>
              <a:rPr lang="nl-NL" dirty="0" err="1"/>
              <a:t>from</a:t>
            </a:r>
            <a:r>
              <a:rPr lang="nl-NL" dirty="0"/>
              <a:t> </a:t>
            </a:r>
            <a:r>
              <a:rPr lang="nl-NL" dirty="0" err="1"/>
              <a:t>SQLite</a:t>
            </a:r>
            <a:r>
              <a:rPr lang="nl-NL" dirty="0"/>
              <a:t> </a:t>
            </a:r>
            <a:r>
              <a:rPr lang="nl-NL" dirty="0" err="1"/>
              <a:t>to</a:t>
            </a:r>
            <a:r>
              <a:rPr lang="nl-NL" dirty="0"/>
              <a:t> </a:t>
            </a:r>
            <a:r>
              <a:rPr lang="nl-NL" dirty="0" err="1"/>
              <a:t>LiteDB</a:t>
            </a:r>
            <a:r>
              <a:rPr lang="nl-NL" dirty="0"/>
              <a:t> (SQL -&gt; </a:t>
            </a:r>
            <a:r>
              <a:rPr lang="nl-NL" dirty="0" err="1"/>
              <a:t>NoSQL</a:t>
            </a:r>
            <a:r>
              <a:rPr lang="nl-NL" dirty="0"/>
              <a:t>)</a:t>
            </a:r>
          </a:p>
          <a:p>
            <a:r>
              <a:rPr lang="nl-NL" dirty="0"/>
              <a:t>- </a:t>
            </a:r>
            <a:r>
              <a:rPr lang="nl-NL" dirty="0" err="1"/>
              <a:t>Sending</a:t>
            </a:r>
            <a:r>
              <a:rPr lang="nl-NL" dirty="0"/>
              <a:t> </a:t>
            </a:r>
            <a:r>
              <a:rPr lang="nl-NL" dirty="0" err="1"/>
              <a:t>metrics</a:t>
            </a:r>
            <a:r>
              <a:rPr lang="nl-NL" dirty="0"/>
              <a:t> </a:t>
            </a:r>
            <a:r>
              <a:rPr lang="nl-NL" dirty="0" err="1"/>
              <a:t>and</a:t>
            </a:r>
            <a:r>
              <a:rPr lang="nl-NL" dirty="0"/>
              <a:t> </a:t>
            </a:r>
            <a:r>
              <a:rPr lang="nl-NL" dirty="0" err="1"/>
              <a:t>errors</a:t>
            </a:r>
            <a:r>
              <a:rPr lang="nl-NL" dirty="0"/>
              <a:t> </a:t>
            </a:r>
            <a:r>
              <a:rPr lang="nl-NL" dirty="0" err="1"/>
              <a:t>from</a:t>
            </a:r>
            <a:r>
              <a:rPr lang="nl-NL" dirty="0"/>
              <a:t> </a:t>
            </a:r>
            <a:r>
              <a:rPr lang="nl-NL" dirty="0" err="1"/>
              <a:t>local</a:t>
            </a:r>
            <a:r>
              <a:rPr lang="nl-NL" dirty="0"/>
              <a:t> </a:t>
            </a:r>
            <a:r>
              <a:rPr lang="nl-NL" dirty="0" err="1"/>
              <a:t>to</a:t>
            </a:r>
            <a:r>
              <a:rPr lang="nl-NL" dirty="0"/>
              <a:t> </a:t>
            </a:r>
            <a:r>
              <a:rPr lang="nl-NL" dirty="0" err="1"/>
              <a:t>Azure</a:t>
            </a:r>
            <a:r>
              <a:rPr lang="nl-NL" dirty="0"/>
              <a:t> Monitor</a:t>
            </a:r>
            <a:endParaRPr lang="en-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F278A7-9AFC-402E-8127-F439E237DDFD}" type="slidenum">
              <a:rPr kumimoji="0" lang="en-NL"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NL"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6331031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Inauguration</a:t>
            </a:r>
            <a:r>
              <a:rPr lang="nl-NL" dirty="0"/>
              <a:t>: </a:t>
            </a:r>
          </a:p>
          <a:p>
            <a:r>
              <a:rPr lang="nl-NL" dirty="0"/>
              <a:t>- </a:t>
            </a:r>
            <a:r>
              <a:rPr lang="nl-NL" dirty="0" err="1"/>
              <a:t>Working</a:t>
            </a:r>
            <a:r>
              <a:rPr lang="nl-NL" dirty="0"/>
              <a:t> </a:t>
            </a:r>
            <a:r>
              <a:rPr lang="nl-NL" dirty="0" err="1"/>
              <a:t>with</a:t>
            </a:r>
            <a:r>
              <a:rPr lang="nl-NL" dirty="0"/>
              <a:t> </a:t>
            </a:r>
            <a:r>
              <a:rPr lang="nl-NL" dirty="0" err="1"/>
              <a:t>Azure</a:t>
            </a:r>
            <a:r>
              <a:rPr lang="nl-NL" dirty="0"/>
              <a:t> </a:t>
            </a:r>
            <a:r>
              <a:rPr lang="nl-NL" dirty="0" err="1"/>
              <a:t>Functions</a:t>
            </a:r>
            <a:r>
              <a:rPr lang="nl-NL" dirty="0"/>
              <a:t> </a:t>
            </a:r>
            <a:r>
              <a:rPr lang="nl-NL" dirty="0" err="1"/>
              <a:t>Core</a:t>
            </a:r>
            <a:r>
              <a:rPr lang="nl-NL" dirty="0"/>
              <a:t> Tools </a:t>
            </a:r>
            <a:r>
              <a:rPr lang="nl-NL" dirty="0" err="1"/>
              <a:t>locally</a:t>
            </a:r>
            <a:endParaRPr lang="nl-NL" dirty="0"/>
          </a:p>
          <a:p>
            <a:r>
              <a:rPr lang="nl-NL" dirty="0"/>
              <a:t>- </a:t>
            </a:r>
            <a:r>
              <a:rPr lang="nl-NL" dirty="0" err="1"/>
              <a:t>Migrating</a:t>
            </a:r>
            <a:r>
              <a:rPr lang="nl-NL" dirty="0"/>
              <a:t> </a:t>
            </a:r>
            <a:r>
              <a:rPr lang="nl-NL" dirty="0" err="1"/>
              <a:t>from</a:t>
            </a:r>
            <a:r>
              <a:rPr lang="nl-NL" dirty="0"/>
              <a:t> </a:t>
            </a:r>
            <a:r>
              <a:rPr lang="nl-NL" dirty="0" err="1"/>
              <a:t>SQLite</a:t>
            </a:r>
            <a:r>
              <a:rPr lang="nl-NL" dirty="0"/>
              <a:t> </a:t>
            </a:r>
            <a:r>
              <a:rPr lang="nl-NL" dirty="0" err="1"/>
              <a:t>to</a:t>
            </a:r>
            <a:r>
              <a:rPr lang="nl-NL" dirty="0"/>
              <a:t> </a:t>
            </a:r>
            <a:r>
              <a:rPr lang="nl-NL" dirty="0" err="1"/>
              <a:t>LiteDB</a:t>
            </a:r>
            <a:r>
              <a:rPr lang="nl-NL" dirty="0"/>
              <a:t> (SQL -&gt; </a:t>
            </a:r>
            <a:r>
              <a:rPr lang="nl-NL" dirty="0" err="1"/>
              <a:t>NoSQL</a:t>
            </a:r>
            <a:r>
              <a:rPr lang="nl-NL" dirty="0"/>
              <a:t>)</a:t>
            </a:r>
          </a:p>
          <a:p>
            <a:r>
              <a:rPr lang="nl-NL" dirty="0"/>
              <a:t>- </a:t>
            </a:r>
            <a:r>
              <a:rPr lang="nl-NL" dirty="0" err="1"/>
              <a:t>Sending</a:t>
            </a:r>
            <a:r>
              <a:rPr lang="nl-NL" dirty="0"/>
              <a:t> </a:t>
            </a:r>
            <a:r>
              <a:rPr lang="nl-NL" dirty="0" err="1"/>
              <a:t>metrics</a:t>
            </a:r>
            <a:r>
              <a:rPr lang="nl-NL" dirty="0"/>
              <a:t> </a:t>
            </a:r>
            <a:r>
              <a:rPr lang="nl-NL" dirty="0" err="1"/>
              <a:t>and</a:t>
            </a:r>
            <a:r>
              <a:rPr lang="nl-NL" dirty="0"/>
              <a:t> </a:t>
            </a:r>
            <a:r>
              <a:rPr lang="nl-NL" dirty="0" err="1"/>
              <a:t>errors</a:t>
            </a:r>
            <a:r>
              <a:rPr lang="nl-NL" dirty="0"/>
              <a:t> </a:t>
            </a:r>
            <a:r>
              <a:rPr lang="nl-NL" dirty="0" err="1"/>
              <a:t>from</a:t>
            </a:r>
            <a:r>
              <a:rPr lang="nl-NL" dirty="0"/>
              <a:t> </a:t>
            </a:r>
            <a:r>
              <a:rPr lang="nl-NL" dirty="0" err="1"/>
              <a:t>local</a:t>
            </a:r>
            <a:r>
              <a:rPr lang="nl-NL" dirty="0"/>
              <a:t> </a:t>
            </a:r>
            <a:r>
              <a:rPr lang="nl-NL" dirty="0" err="1"/>
              <a:t>to</a:t>
            </a:r>
            <a:r>
              <a:rPr lang="nl-NL" dirty="0"/>
              <a:t> </a:t>
            </a:r>
            <a:r>
              <a:rPr lang="nl-NL" dirty="0" err="1"/>
              <a:t>Azure</a:t>
            </a:r>
            <a:r>
              <a:rPr lang="nl-NL" dirty="0"/>
              <a:t> Monitor</a:t>
            </a:r>
            <a:endParaRPr lang="en-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F278A7-9AFC-402E-8127-F439E237DDFD}" type="slidenum">
              <a:rPr kumimoji="0" lang="en-NL"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NL"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38287393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Inauguration</a:t>
            </a:r>
            <a:r>
              <a:rPr lang="nl-NL" dirty="0"/>
              <a:t>: </a:t>
            </a:r>
          </a:p>
          <a:p>
            <a:r>
              <a:rPr lang="nl-NL" dirty="0"/>
              <a:t>- </a:t>
            </a:r>
            <a:r>
              <a:rPr lang="nl-NL" dirty="0" err="1"/>
              <a:t>Working</a:t>
            </a:r>
            <a:r>
              <a:rPr lang="nl-NL" dirty="0"/>
              <a:t> </a:t>
            </a:r>
            <a:r>
              <a:rPr lang="nl-NL" dirty="0" err="1"/>
              <a:t>with</a:t>
            </a:r>
            <a:r>
              <a:rPr lang="nl-NL" dirty="0"/>
              <a:t> </a:t>
            </a:r>
            <a:r>
              <a:rPr lang="nl-NL" dirty="0" err="1"/>
              <a:t>Azure</a:t>
            </a:r>
            <a:r>
              <a:rPr lang="nl-NL" dirty="0"/>
              <a:t> </a:t>
            </a:r>
            <a:r>
              <a:rPr lang="nl-NL" dirty="0" err="1"/>
              <a:t>Functions</a:t>
            </a:r>
            <a:r>
              <a:rPr lang="nl-NL" dirty="0"/>
              <a:t> </a:t>
            </a:r>
            <a:r>
              <a:rPr lang="nl-NL" dirty="0" err="1"/>
              <a:t>Core</a:t>
            </a:r>
            <a:r>
              <a:rPr lang="nl-NL" dirty="0"/>
              <a:t> Tools </a:t>
            </a:r>
            <a:r>
              <a:rPr lang="nl-NL" dirty="0" err="1"/>
              <a:t>locally</a:t>
            </a:r>
            <a:endParaRPr lang="nl-NL" dirty="0"/>
          </a:p>
          <a:p>
            <a:r>
              <a:rPr lang="nl-NL" dirty="0"/>
              <a:t>- </a:t>
            </a:r>
            <a:r>
              <a:rPr lang="nl-NL" dirty="0" err="1"/>
              <a:t>Migrating</a:t>
            </a:r>
            <a:r>
              <a:rPr lang="nl-NL" dirty="0"/>
              <a:t> </a:t>
            </a:r>
            <a:r>
              <a:rPr lang="nl-NL" dirty="0" err="1"/>
              <a:t>from</a:t>
            </a:r>
            <a:r>
              <a:rPr lang="nl-NL" dirty="0"/>
              <a:t> </a:t>
            </a:r>
            <a:r>
              <a:rPr lang="nl-NL" dirty="0" err="1"/>
              <a:t>SQLite</a:t>
            </a:r>
            <a:r>
              <a:rPr lang="nl-NL" dirty="0"/>
              <a:t> </a:t>
            </a:r>
            <a:r>
              <a:rPr lang="nl-NL" dirty="0" err="1"/>
              <a:t>to</a:t>
            </a:r>
            <a:r>
              <a:rPr lang="nl-NL" dirty="0"/>
              <a:t> </a:t>
            </a:r>
            <a:r>
              <a:rPr lang="nl-NL" dirty="0" err="1"/>
              <a:t>LiteDB</a:t>
            </a:r>
            <a:r>
              <a:rPr lang="nl-NL" dirty="0"/>
              <a:t> (SQL -&gt; </a:t>
            </a:r>
            <a:r>
              <a:rPr lang="nl-NL" dirty="0" err="1"/>
              <a:t>NoSQL</a:t>
            </a:r>
            <a:r>
              <a:rPr lang="nl-NL" dirty="0"/>
              <a:t>)</a:t>
            </a:r>
          </a:p>
          <a:p>
            <a:r>
              <a:rPr lang="nl-NL" dirty="0"/>
              <a:t>- </a:t>
            </a:r>
            <a:r>
              <a:rPr lang="nl-NL" dirty="0" err="1"/>
              <a:t>Sending</a:t>
            </a:r>
            <a:r>
              <a:rPr lang="nl-NL" dirty="0"/>
              <a:t> </a:t>
            </a:r>
            <a:r>
              <a:rPr lang="nl-NL" dirty="0" err="1"/>
              <a:t>metrics</a:t>
            </a:r>
            <a:r>
              <a:rPr lang="nl-NL" dirty="0"/>
              <a:t> </a:t>
            </a:r>
            <a:r>
              <a:rPr lang="nl-NL" dirty="0" err="1"/>
              <a:t>and</a:t>
            </a:r>
            <a:r>
              <a:rPr lang="nl-NL" dirty="0"/>
              <a:t> </a:t>
            </a:r>
            <a:r>
              <a:rPr lang="nl-NL" dirty="0" err="1"/>
              <a:t>errors</a:t>
            </a:r>
            <a:r>
              <a:rPr lang="nl-NL" dirty="0"/>
              <a:t> </a:t>
            </a:r>
            <a:r>
              <a:rPr lang="nl-NL" dirty="0" err="1"/>
              <a:t>from</a:t>
            </a:r>
            <a:r>
              <a:rPr lang="nl-NL" dirty="0"/>
              <a:t> </a:t>
            </a:r>
            <a:r>
              <a:rPr lang="nl-NL" dirty="0" err="1"/>
              <a:t>local</a:t>
            </a:r>
            <a:r>
              <a:rPr lang="nl-NL" dirty="0"/>
              <a:t> </a:t>
            </a:r>
            <a:r>
              <a:rPr lang="nl-NL" dirty="0" err="1"/>
              <a:t>to</a:t>
            </a:r>
            <a:r>
              <a:rPr lang="nl-NL" dirty="0"/>
              <a:t> </a:t>
            </a:r>
            <a:r>
              <a:rPr lang="nl-NL" dirty="0" err="1"/>
              <a:t>Azure</a:t>
            </a:r>
            <a:r>
              <a:rPr lang="nl-NL" dirty="0"/>
              <a:t> Monitor</a:t>
            </a:r>
            <a:endParaRPr lang="en-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F278A7-9AFC-402E-8127-F439E237DDFD}" type="slidenum">
              <a:rPr kumimoji="0" lang="en-NL"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NL"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403032844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Selection</a:t>
            </a:r>
            <a:r>
              <a:rPr lang="nl-NL" dirty="0"/>
              <a:t> </a:t>
            </a:r>
            <a:r>
              <a:rPr lang="nl-NL" dirty="0" err="1"/>
              <a:t>Bump</a:t>
            </a:r>
            <a:r>
              <a:rPr lang="nl-NL" dirty="0"/>
              <a:t>: is </a:t>
            </a:r>
            <a:r>
              <a:rPr lang="nl-NL" dirty="0" err="1"/>
              <a:t>going</a:t>
            </a:r>
            <a:r>
              <a:rPr lang="nl-NL" dirty="0"/>
              <a:t> </a:t>
            </a:r>
            <a:r>
              <a:rPr lang="nl-NL" dirty="0" err="1"/>
              <a:t>to</a:t>
            </a:r>
            <a:r>
              <a:rPr lang="nl-NL" dirty="0"/>
              <a:t> </a:t>
            </a:r>
            <a:r>
              <a:rPr lang="nl-NL" dirty="0" err="1"/>
              <a:t>the</a:t>
            </a:r>
            <a:r>
              <a:rPr lang="nl-NL" dirty="0"/>
              <a:t> </a:t>
            </a:r>
            <a:r>
              <a:rPr lang="nl-NL" dirty="0" err="1"/>
              <a:t>cloud</a:t>
            </a:r>
            <a:r>
              <a:rPr lang="nl-NL" dirty="0"/>
              <a:t> smart?</a:t>
            </a:r>
          </a:p>
          <a:p>
            <a:r>
              <a:rPr lang="nl-NL" dirty="0"/>
              <a:t>- </a:t>
            </a:r>
            <a:r>
              <a:rPr lang="nl-NL" dirty="0" err="1"/>
              <a:t>To</a:t>
            </a:r>
            <a:r>
              <a:rPr lang="nl-NL" dirty="0"/>
              <a:t> do </a:t>
            </a:r>
            <a:r>
              <a:rPr lang="nl-NL" dirty="0" err="1"/>
              <a:t>it</a:t>
            </a:r>
            <a:r>
              <a:rPr lang="nl-NL" dirty="0"/>
              <a:t> well, I </a:t>
            </a:r>
            <a:r>
              <a:rPr lang="nl-NL" dirty="0" err="1"/>
              <a:t>need</a:t>
            </a:r>
            <a:r>
              <a:rPr lang="nl-NL" dirty="0"/>
              <a:t> </a:t>
            </a:r>
            <a:r>
              <a:rPr lang="nl-NL" dirty="0" err="1"/>
              <a:t>to</a:t>
            </a:r>
            <a:r>
              <a:rPr lang="nl-NL" dirty="0"/>
              <a:t> </a:t>
            </a:r>
            <a:r>
              <a:rPr lang="nl-NL" dirty="0" err="1"/>
              <a:t>rewrite</a:t>
            </a:r>
            <a:r>
              <a:rPr lang="nl-NL" dirty="0"/>
              <a:t> </a:t>
            </a:r>
            <a:r>
              <a:rPr lang="nl-NL" dirty="0" err="1"/>
              <a:t>everything</a:t>
            </a:r>
            <a:r>
              <a:rPr lang="nl-NL" dirty="0"/>
              <a:t> in C#</a:t>
            </a:r>
          </a:p>
          <a:p>
            <a:r>
              <a:rPr lang="nl-NL" dirty="0"/>
              <a:t>- </a:t>
            </a:r>
            <a:r>
              <a:rPr lang="nl-NL" dirty="0" err="1"/>
              <a:t>What</a:t>
            </a:r>
            <a:r>
              <a:rPr lang="nl-NL" dirty="0"/>
              <a:t> </a:t>
            </a:r>
            <a:r>
              <a:rPr lang="nl-NL" dirty="0" err="1"/>
              <a:t>about</a:t>
            </a:r>
            <a:r>
              <a:rPr lang="nl-NL" dirty="0"/>
              <a:t> </a:t>
            </a:r>
            <a:r>
              <a:rPr lang="nl-NL" dirty="0" err="1"/>
              <a:t>the</a:t>
            </a:r>
            <a:r>
              <a:rPr lang="nl-NL" dirty="0"/>
              <a:t> </a:t>
            </a:r>
            <a:r>
              <a:rPr lang="nl-NL" dirty="0" err="1"/>
              <a:t>costs</a:t>
            </a:r>
            <a:r>
              <a:rPr lang="nl-NL" dirty="0"/>
              <a:t>. The </a:t>
            </a:r>
            <a:r>
              <a:rPr lang="nl-NL" dirty="0" err="1"/>
              <a:t>cloud</a:t>
            </a:r>
            <a:r>
              <a:rPr lang="nl-NL" dirty="0"/>
              <a:t> is </a:t>
            </a:r>
            <a:r>
              <a:rPr lang="nl-NL" dirty="0" err="1"/>
              <a:t>expensive</a:t>
            </a:r>
            <a:r>
              <a:rPr lang="nl-NL" dirty="0"/>
              <a:t> right? An app service </a:t>
            </a:r>
            <a:r>
              <a:rPr lang="nl-NL" dirty="0" err="1"/>
              <a:t>alone</a:t>
            </a:r>
            <a:r>
              <a:rPr lang="nl-NL" dirty="0"/>
              <a:t> is </a:t>
            </a:r>
            <a:r>
              <a:rPr lang="nl-NL" dirty="0" err="1"/>
              <a:t>already</a:t>
            </a:r>
            <a:r>
              <a:rPr lang="nl-NL" dirty="0"/>
              <a:t> at </a:t>
            </a:r>
            <a:r>
              <a:rPr lang="nl-NL" dirty="0" err="1"/>
              <a:t>least</a:t>
            </a:r>
            <a:r>
              <a:rPr lang="nl-NL" dirty="0"/>
              <a:t> €5/</a:t>
            </a:r>
            <a:r>
              <a:rPr lang="nl-NL" dirty="0" err="1"/>
              <a:t>month</a:t>
            </a:r>
            <a:r>
              <a:rPr lang="nl-NL" dirty="0"/>
              <a:t>!</a:t>
            </a:r>
            <a:endParaRPr lang="en-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F278A7-9AFC-402E-8127-F439E237DDFD}" type="slidenum">
              <a:rPr kumimoji="0" lang="en-NL"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NL"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1653793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dirty="0"/>
              <a:t>Ten years ago, in the spring of 2014, I was dabbling with</a:t>
            </a:r>
          </a:p>
          <a:p>
            <a:pPr marL="171450" indent="-171450">
              <a:buFontTx/>
              <a:buChar char="-"/>
            </a:pPr>
            <a:r>
              <a:rPr lang="ro-RO" dirty="0"/>
              <a:t>Home servers</a:t>
            </a:r>
            <a:r>
              <a:rPr lang="nl-NL" dirty="0"/>
              <a:t>, building </a:t>
            </a:r>
            <a:r>
              <a:rPr lang="nl-NL" dirty="0" err="1"/>
              <a:t>my</a:t>
            </a:r>
            <a:r>
              <a:rPr lang="nl-NL" dirty="0"/>
              <a:t> </a:t>
            </a:r>
            <a:r>
              <a:rPr lang="nl-NL" dirty="0" err="1"/>
              <a:t>own</a:t>
            </a:r>
            <a:r>
              <a:rPr lang="nl-NL" dirty="0"/>
              <a:t> computers</a:t>
            </a:r>
          </a:p>
          <a:p>
            <a:pPr marL="171450" indent="-171450">
              <a:buFontTx/>
              <a:buChar char="-"/>
            </a:pPr>
            <a:r>
              <a:rPr lang="nl-NL" dirty="0"/>
              <a:t>Home </a:t>
            </a:r>
            <a:r>
              <a:rPr lang="nl-NL" dirty="0" err="1"/>
              <a:t>automation</a:t>
            </a:r>
            <a:r>
              <a:rPr lang="nl-NL" dirty="0"/>
              <a:t>, incl. </a:t>
            </a:r>
            <a:r>
              <a:rPr lang="nl-NL" dirty="0" err="1"/>
              <a:t>custom</a:t>
            </a:r>
            <a:r>
              <a:rPr lang="nl-NL" dirty="0"/>
              <a:t> Python scripts </a:t>
            </a:r>
            <a:r>
              <a:rPr lang="nl-NL" dirty="0" err="1"/>
              <a:t>to</a:t>
            </a:r>
            <a:r>
              <a:rPr lang="nl-NL" dirty="0"/>
              <a:t> make </a:t>
            </a:r>
            <a:r>
              <a:rPr lang="nl-NL" dirty="0" err="1"/>
              <a:t>my</a:t>
            </a:r>
            <a:r>
              <a:rPr lang="nl-NL" dirty="0"/>
              <a:t> smart </a:t>
            </a:r>
            <a:r>
              <a:rPr lang="nl-NL" dirty="0" err="1"/>
              <a:t>lights</a:t>
            </a:r>
            <a:r>
              <a:rPr lang="nl-NL" dirty="0"/>
              <a:t> </a:t>
            </a:r>
            <a:r>
              <a:rPr lang="nl-NL" dirty="0" err="1"/>
              <a:t>into</a:t>
            </a:r>
            <a:r>
              <a:rPr lang="nl-NL" dirty="0"/>
              <a:t> wake-up </a:t>
            </a:r>
            <a:r>
              <a:rPr lang="nl-NL" dirty="0" err="1"/>
              <a:t>lights</a:t>
            </a:r>
            <a:endParaRPr lang="nl-NL" dirty="0"/>
          </a:p>
          <a:p>
            <a:pPr marL="171450" indent="-171450">
              <a:buFontTx/>
              <a:buChar char="-"/>
            </a:pPr>
            <a:r>
              <a:rPr lang="nl-NL" dirty="0" err="1"/>
              <a:t>And</a:t>
            </a:r>
            <a:r>
              <a:rPr lang="nl-NL" dirty="0"/>
              <a:t> </a:t>
            </a:r>
            <a:r>
              <a:rPr lang="nl-NL" dirty="0" err="1"/>
              <a:t>helping</a:t>
            </a:r>
            <a:r>
              <a:rPr lang="nl-NL" dirty="0"/>
              <a:t> </a:t>
            </a:r>
            <a:r>
              <a:rPr lang="nl-NL" dirty="0" err="1"/>
              <a:t>others</a:t>
            </a:r>
            <a:r>
              <a:rPr lang="nl-NL" dirty="0"/>
              <a:t> (family, </a:t>
            </a:r>
            <a:r>
              <a:rPr lang="nl-NL" dirty="0" err="1"/>
              <a:t>friends</a:t>
            </a:r>
            <a:r>
              <a:rPr lang="nl-NL" dirty="0"/>
              <a:t>) </a:t>
            </a:r>
            <a:r>
              <a:rPr lang="nl-NL" dirty="0" err="1"/>
              <a:t>with</a:t>
            </a:r>
            <a:r>
              <a:rPr lang="nl-NL" dirty="0"/>
              <a:t> </a:t>
            </a:r>
            <a:r>
              <a:rPr lang="nl-NL" dirty="0" err="1"/>
              <a:t>their</a:t>
            </a:r>
            <a:r>
              <a:rPr lang="nl-NL" dirty="0"/>
              <a:t> IT </a:t>
            </a:r>
            <a:r>
              <a:rPr lang="nl-NL" dirty="0" err="1"/>
              <a:t>woes</a:t>
            </a:r>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5</a:t>
            </a:fld>
            <a:endParaRPr lang="en-NL"/>
          </a:p>
        </p:txBody>
      </p:sp>
    </p:spTree>
    <p:extLst>
      <p:ext uri="{BB962C8B-B14F-4D97-AF65-F5344CB8AC3E}">
        <p14:creationId xmlns:p14="http://schemas.microsoft.com/office/powerpoint/2010/main" val="3896736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Crisis:</a:t>
            </a:r>
          </a:p>
          <a:p>
            <a:r>
              <a:rPr lang="nl-NL" dirty="0" err="1"/>
              <a:t>Errors</a:t>
            </a:r>
            <a:r>
              <a:rPr lang="nl-NL" dirty="0"/>
              <a:t> </a:t>
            </a:r>
            <a:r>
              <a:rPr lang="nl-NL" dirty="0" err="1"/>
              <a:t>occurred</a:t>
            </a:r>
            <a:r>
              <a:rPr lang="nl-NL" dirty="0"/>
              <a:t> </a:t>
            </a:r>
            <a:r>
              <a:rPr lang="nl-NL" dirty="0" err="1"/>
              <a:t>again</a:t>
            </a:r>
            <a:r>
              <a:rPr lang="nl-NL" dirty="0"/>
              <a:t>!</a:t>
            </a:r>
            <a:endParaRPr lang="en-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F278A7-9AFC-402E-8127-F439E237DDFD}" type="slidenum">
              <a:rPr kumimoji="0" lang="en-NL"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NL"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96049398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But </a:t>
            </a:r>
            <a:r>
              <a:rPr lang="nl-NL" dirty="0" err="1"/>
              <a:t>this</a:t>
            </a:r>
            <a:r>
              <a:rPr lang="nl-NL" dirty="0"/>
              <a:t> time we have error logs </a:t>
            </a:r>
            <a:r>
              <a:rPr lang="nl-NL" dirty="0" err="1"/>
              <a:t>and</a:t>
            </a:r>
            <a:r>
              <a:rPr lang="nl-NL" dirty="0"/>
              <a:t> </a:t>
            </a:r>
            <a:r>
              <a:rPr lang="nl-NL" dirty="0" err="1"/>
              <a:t>pipelines</a:t>
            </a:r>
            <a:r>
              <a:rPr lang="nl-NL" dirty="0"/>
              <a:t> </a:t>
            </a:r>
            <a:r>
              <a:rPr lang="nl-NL" dirty="0" err="1"/>
              <a:t>to</a:t>
            </a:r>
            <a:r>
              <a:rPr lang="nl-NL" dirty="0"/>
              <a:t> </a:t>
            </a:r>
            <a:r>
              <a:rPr lang="nl-NL" dirty="0" err="1"/>
              <a:t>easily</a:t>
            </a:r>
            <a:r>
              <a:rPr lang="nl-NL" dirty="0"/>
              <a:t> fix </a:t>
            </a:r>
            <a:r>
              <a:rPr lang="nl-NL" dirty="0" err="1"/>
              <a:t>it</a:t>
            </a:r>
            <a:r>
              <a:rPr lang="nl-NL" dirty="0"/>
              <a:t> </a:t>
            </a:r>
            <a:r>
              <a:rPr lang="nl-NL" dirty="0">
                <a:sym typeface="Wingdings" panose="05000000000000000000" pitchFamily="2" charset="2"/>
              </a:rPr>
              <a:t></a:t>
            </a:r>
          </a:p>
          <a:p>
            <a:endParaRPr lang="en-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F278A7-9AFC-402E-8127-F439E237DDFD}" type="slidenum">
              <a:rPr kumimoji="0" lang="en-NL"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NL"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3116955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Setting up Budget Alerts</a:t>
            </a:r>
          </a:p>
          <a:p>
            <a:r>
              <a:rPr lang="nl-NL" dirty="0"/>
              <a:t>Actual: we’ve hit it</a:t>
            </a:r>
          </a:p>
          <a:p>
            <a:r>
              <a:rPr lang="nl-NL" dirty="0"/>
              <a:t>Forecasted: we are going to hit it</a:t>
            </a:r>
            <a:endParaRPr lang="en-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F278A7-9AFC-402E-8127-F439E237DDFD}" type="slidenum">
              <a:rPr kumimoji="0" lang="en-NL"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NL"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5207329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F278A7-9AFC-402E-8127-F439E237DDFD}" type="slidenum">
              <a:rPr kumimoji="0" lang="en-NL"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NL"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57249385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Crisis:</a:t>
            </a:r>
          </a:p>
          <a:p>
            <a:r>
              <a:rPr lang="nl-NL" dirty="0" err="1"/>
              <a:t>Errors</a:t>
            </a:r>
            <a:r>
              <a:rPr lang="nl-NL" dirty="0"/>
              <a:t> </a:t>
            </a:r>
            <a:r>
              <a:rPr lang="nl-NL" dirty="0" err="1"/>
              <a:t>occurred</a:t>
            </a:r>
            <a:r>
              <a:rPr lang="nl-NL" dirty="0"/>
              <a:t> </a:t>
            </a:r>
            <a:r>
              <a:rPr lang="nl-NL" dirty="0" err="1"/>
              <a:t>again</a:t>
            </a:r>
            <a:r>
              <a:rPr lang="nl-NL" dirty="0"/>
              <a:t>!</a:t>
            </a:r>
            <a:endParaRPr lang="en-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F278A7-9AFC-402E-8127-F439E237DDFD}" type="slidenum">
              <a:rPr kumimoji="0" lang="en-NL"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NL"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99726939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Crisis:</a:t>
            </a:r>
          </a:p>
          <a:p>
            <a:r>
              <a:rPr lang="nl-NL" dirty="0" err="1"/>
              <a:t>Errors</a:t>
            </a:r>
            <a:r>
              <a:rPr lang="nl-NL" dirty="0"/>
              <a:t> </a:t>
            </a:r>
            <a:r>
              <a:rPr lang="nl-NL" dirty="0" err="1"/>
              <a:t>occurred</a:t>
            </a:r>
            <a:r>
              <a:rPr lang="nl-NL" dirty="0"/>
              <a:t> </a:t>
            </a:r>
            <a:r>
              <a:rPr lang="nl-NL" dirty="0" err="1"/>
              <a:t>again</a:t>
            </a:r>
            <a:r>
              <a:rPr lang="nl-NL" dirty="0"/>
              <a:t>!</a:t>
            </a:r>
            <a:endParaRPr lang="en-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F278A7-9AFC-402E-8127-F439E237DDFD}" type="slidenum">
              <a:rPr kumimoji="0" lang="en-NL"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NL"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65462979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Who’s feeling motivated to start building apps in Azure themselves?</a:t>
            </a:r>
            <a:endParaRPr lang="en-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F278A7-9AFC-402E-8127-F439E237DDFD}" type="slidenum">
              <a:rPr kumimoji="0" lang="en-NL"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NL"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67031614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actually hitting my budget pretty fast</a:t>
            </a:r>
          </a:p>
          <a:p>
            <a:r>
              <a:rPr lang="en-US" dirty="0"/>
              <a:t>- Forgot Serverless Functions use Storage a lot!</a:t>
            </a:r>
            <a:endParaRPr lang="en-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F278A7-9AFC-402E-8127-F439E237DDFD}" type="slidenum">
              <a:rPr kumimoji="0" lang="en-NL"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NL"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37602614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Also, logging. Functions generate a lot of information logs.</a:t>
            </a:r>
          </a:p>
          <a:p>
            <a:pPr marL="171450" indent="-171450">
              <a:buFontTx/>
              <a:buChar char="-"/>
            </a:pPr>
            <a:r>
              <a:rPr lang="nl-NL" dirty="0"/>
              <a:t>Especially AppPerformanceCounters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F278A7-9AFC-402E-8127-F439E237DDFD}" type="slidenum">
              <a:rPr kumimoji="0" lang="en-NL"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NL"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42551488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650" lvl="1" indent="-171450">
              <a:buFontTx/>
              <a:buChar char="-"/>
            </a:pPr>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50</a:t>
            </a:fld>
            <a:endParaRPr lang="en-NL"/>
          </a:p>
        </p:txBody>
      </p:sp>
    </p:spTree>
    <p:extLst>
      <p:ext uri="{BB962C8B-B14F-4D97-AF65-F5344CB8AC3E}">
        <p14:creationId xmlns:p14="http://schemas.microsoft.com/office/powerpoint/2010/main" val="4775533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dirty="0"/>
              <a:t>Ten years ago, in the spring of 2014, I was dabbling with</a:t>
            </a:r>
          </a:p>
          <a:p>
            <a:pPr marL="171450" indent="-171450">
              <a:buFontTx/>
              <a:buChar char="-"/>
            </a:pPr>
            <a:r>
              <a:rPr lang="ro-RO" dirty="0"/>
              <a:t>Home servers</a:t>
            </a:r>
            <a:r>
              <a:rPr lang="nl-NL" dirty="0"/>
              <a:t>, building </a:t>
            </a:r>
            <a:r>
              <a:rPr lang="nl-NL" dirty="0" err="1"/>
              <a:t>my</a:t>
            </a:r>
            <a:r>
              <a:rPr lang="nl-NL" dirty="0"/>
              <a:t> </a:t>
            </a:r>
            <a:r>
              <a:rPr lang="nl-NL" dirty="0" err="1"/>
              <a:t>own</a:t>
            </a:r>
            <a:r>
              <a:rPr lang="nl-NL" dirty="0"/>
              <a:t> computers</a:t>
            </a:r>
          </a:p>
          <a:p>
            <a:pPr marL="171450" indent="-171450">
              <a:buFontTx/>
              <a:buChar char="-"/>
            </a:pPr>
            <a:r>
              <a:rPr lang="nl-NL" dirty="0"/>
              <a:t>Home </a:t>
            </a:r>
            <a:r>
              <a:rPr lang="nl-NL" dirty="0" err="1"/>
              <a:t>automation</a:t>
            </a:r>
            <a:r>
              <a:rPr lang="nl-NL" dirty="0"/>
              <a:t>, incl. </a:t>
            </a:r>
            <a:r>
              <a:rPr lang="nl-NL" dirty="0" err="1"/>
              <a:t>custom</a:t>
            </a:r>
            <a:r>
              <a:rPr lang="nl-NL" dirty="0"/>
              <a:t> Python scripts </a:t>
            </a:r>
            <a:r>
              <a:rPr lang="nl-NL" dirty="0" err="1"/>
              <a:t>to</a:t>
            </a:r>
            <a:r>
              <a:rPr lang="nl-NL" dirty="0"/>
              <a:t> make </a:t>
            </a:r>
            <a:r>
              <a:rPr lang="nl-NL" dirty="0" err="1"/>
              <a:t>my</a:t>
            </a:r>
            <a:r>
              <a:rPr lang="nl-NL" dirty="0"/>
              <a:t> smart </a:t>
            </a:r>
            <a:r>
              <a:rPr lang="nl-NL" dirty="0" err="1"/>
              <a:t>lights</a:t>
            </a:r>
            <a:r>
              <a:rPr lang="nl-NL" dirty="0"/>
              <a:t> </a:t>
            </a:r>
            <a:r>
              <a:rPr lang="nl-NL" dirty="0" err="1"/>
              <a:t>into</a:t>
            </a:r>
            <a:r>
              <a:rPr lang="nl-NL" dirty="0"/>
              <a:t> wake-up </a:t>
            </a:r>
            <a:r>
              <a:rPr lang="nl-NL" dirty="0" err="1"/>
              <a:t>lights</a:t>
            </a:r>
            <a:endParaRPr lang="nl-NL" dirty="0"/>
          </a:p>
          <a:p>
            <a:pPr marL="171450" indent="-171450">
              <a:buFontTx/>
              <a:buChar char="-"/>
            </a:pPr>
            <a:r>
              <a:rPr lang="nl-NL" dirty="0" err="1"/>
              <a:t>And</a:t>
            </a:r>
            <a:r>
              <a:rPr lang="nl-NL" dirty="0"/>
              <a:t> </a:t>
            </a:r>
            <a:r>
              <a:rPr lang="nl-NL" dirty="0" err="1"/>
              <a:t>helping</a:t>
            </a:r>
            <a:r>
              <a:rPr lang="nl-NL" dirty="0"/>
              <a:t> </a:t>
            </a:r>
            <a:r>
              <a:rPr lang="nl-NL" dirty="0" err="1"/>
              <a:t>others</a:t>
            </a:r>
            <a:r>
              <a:rPr lang="nl-NL" dirty="0"/>
              <a:t> (family, </a:t>
            </a:r>
            <a:r>
              <a:rPr lang="nl-NL" dirty="0" err="1"/>
              <a:t>friends</a:t>
            </a:r>
            <a:r>
              <a:rPr lang="nl-NL" dirty="0"/>
              <a:t>) </a:t>
            </a:r>
            <a:r>
              <a:rPr lang="nl-NL" dirty="0" err="1"/>
              <a:t>with</a:t>
            </a:r>
            <a:r>
              <a:rPr lang="nl-NL" dirty="0"/>
              <a:t> </a:t>
            </a:r>
            <a:r>
              <a:rPr lang="nl-NL" dirty="0" err="1"/>
              <a:t>their</a:t>
            </a:r>
            <a:r>
              <a:rPr lang="nl-NL" dirty="0"/>
              <a:t> IT </a:t>
            </a:r>
            <a:r>
              <a:rPr lang="nl-NL" dirty="0" err="1"/>
              <a:t>woes</a:t>
            </a:r>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6</a:t>
            </a:fld>
            <a:endParaRPr lang="en-NL"/>
          </a:p>
        </p:txBody>
      </p:sp>
    </p:spTree>
    <p:extLst>
      <p:ext uri="{BB962C8B-B14F-4D97-AF65-F5344CB8AC3E}">
        <p14:creationId xmlns:p14="http://schemas.microsoft.com/office/powerpoint/2010/main" val="412471425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Pricing Calculator</a:t>
            </a:r>
          </a:p>
          <a:p>
            <a:pPr marL="628650" lvl="1" indent="-171450">
              <a:buFontTx/>
              <a:buChar char="-"/>
            </a:pPr>
            <a:r>
              <a:rPr lang="en-US" dirty="0"/>
              <a:t>Still requires knowledge of how resources are consumed!</a:t>
            </a:r>
          </a:p>
          <a:p>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51</a:t>
            </a:fld>
            <a:endParaRPr lang="en-NL"/>
          </a:p>
        </p:txBody>
      </p:sp>
    </p:spTree>
    <p:extLst>
      <p:ext uri="{BB962C8B-B14F-4D97-AF65-F5344CB8AC3E}">
        <p14:creationId xmlns:p14="http://schemas.microsoft.com/office/powerpoint/2010/main" val="226293048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Monitor the variables that affect </a:t>
            </a:r>
          </a:p>
          <a:p>
            <a:pPr marL="628650" lvl="1" indent="-171450">
              <a:buFontTx/>
              <a:buChar char="-"/>
            </a:pPr>
            <a:r>
              <a:rPr lang="en-US" dirty="0"/>
              <a:t>CDB: RU/s</a:t>
            </a:r>
          </a:p>
          <a:p>
            <a:pPr marL="628650" lvl="1" indent="-171450">
              <a:buFontTx/>
              <a:buChar char="-"/>
            </a:pPr>
            <a:r>
              <a:rPr lang="en-US" dirty="0" err="1"/>
              <a:t>Func</a:t>
            </a:r>
            <a:r>
              <a:rPr lang="en-US" dirty="0"/>
              <a:t>: GB/s</a:t>
            </a:r>
          </a:p>
          <a:p>
            <a:pPr marL="628650" lvl="1" indent="-171450">
              <a:buFontTx/>
              <a:buChar char="-"/>
            </a:pPr>
            <a:r>
              <a:rPr lang="en-US" dirty="0"/>
              <a:t>Storage: Transactions (and GB)</a:t>
            </a:r>
          </a:p>
          <a:p>
            <a:pPr marL="628650" lvl="1" indent="-171450">
              <a:buFontTx/>
              <a:buChar char="-"/>
            </a:pPr>
            <a:r>
              <a:rPr lang="en-US" dirty="0"/>
              <a:t>Monitor: Ingestion (and retention)</a:t>
            </a:r>
          </a:p>
        </p:txBody>
      </p:sp>
      <p:sp>
        <p:nvSpPr>
          <p:cNvPr id="4" name="Slide Number Placeholder 3"/>
          <p:cNvSpPr>
            <a:spLocks noGrp="1"/>
          </p:cNvSpPr>
          <p:nvPr>
            <p:ph type="sldNum" sz="quarter" idx="5"/>
          </p:nvPr>
        </p:nvSpPr>
        <p:spPr/>
        <p:txBody>
          <a:bodyPr/>
          <a:lstStyle/>
          <a:p>
            <a:fld id="{6EF278A7-9AFC-402E-8127-F439E237DDFD}" type="slidenum">
              <a:rPr lang="en-NL" smtClean="0"/>
              <a:t>52</a:t>
            </a:fld>
            <a:endParaRPr lang="en-NL"/>
          </a:p>
        </p:txBody>
      </p:sp>
    </p:spTree>
    <p:extLst>
      <p:ext uri="{BB962C8B-B14F-4D97-AF65-F5344CB8AC3E}">
        <p14:creationId xmlns:p14="http://schemas.microsoft.com/office/powerpoint/2010/main" val="144733324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Choose your services wisely</a:t>
            </a:r>
          </a:p>
          <a:p>
            <a:pPr marL="171450" indent="-171450">
              <a:buFontTx/>
              <a:buChar char="-"/>
            </a:pPr>
            <a:r>
              <a:rPr lang="en-US" dirty="0"/>
              <a:t>Big pallet of choices</a:t>
            </a:r>
          </a:p>
          <a:p>
            <a:pPr marL="171450" indent="-171450">
              <a:buFontTx/>
              <a:buChar char="-"/>
            </a:pPr>
            <a:r>
              <a:rPr lang="en-US" dirty="0"/>
              <a:t>Keep an eye on the costs</a:t>
            </a:r>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53</a:t>
            </a:fld>
            <a:endParaRPr lang="en-NL"/>
          </a:p>
        </p:txBody>
      </p:sp>
    </p:spTree>
    <p:extLst>
      <p:ext uri="{BB962C8B-B14F-4D97-AF65-F5344CB8AC3E}">
        <p14:creationId xmlns:p14="http://schemas.microsoft.com/office/powerpoint/2010/main" val="163060167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light reading</a:t>
            </a:r>
            <a:endParaRPr lang="en-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F278A7-9AFC-402E-8127-F439E237DDFD}" type="slidenum">
              <a:rPr kumimoji="0" lang="en-NL"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NL"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3111086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Who here is a developer?</a:t>
            </a:r>
          </a:p>
          <a:p>
            <a:pPr marL="171450" indent="-171450">
              <a:buFontTx/>
              <a:buChar char="-"/>
            </a:pPr>
            <a:r>
              <a:rPr lang="en-US" dirty="0"/>
              <a:t>Anyone working on personal projects?</a:t>
            </a:r>
          </a:p>
          <a:p>
            <a:pPr marL="171450" indent="-171450">
              <a:buFontTx/>
              <a:buChar char="-"/>
            </a:pPr>
            <a:r>
              <a:rPr lang="en-US" dirty="0"/>
              <a:t>Using Azure? Other methods?</a:t>
            </a:r>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7</a:t>
            </a:fld>
            <a:endParaRPr lang="en-NL"/>
          </a:p>
        </p:txBody>
      </p:sp>
    </p:spTree>
    <p:extLst>
      <p:ext uri="{BB962C8B-B14F-4D97-AF65-F5344CB8AC3E}">
        <p14:creationId xmlns:p14="http://schemas.microsoft.com/office/powerpoint/2010/main" val="8951286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dirty="0"/>
              <a:t>Around that time, I also discovered two new </a:t>
            </a:r>
            <a:r>
              <a:rPr lang="en-GB" dirty="0"/>
              <a:t>hobbies</a:t>
            </a:r>
            <a:endParaRPr lang="ro-RO" dirty="0"/>
          </a:p>
          <a:p>
            <a:pPr marL="228600" indent="-228600">
              <a:buAutoNum type="arabicPeriod"/>
            </a:pPr>
            <a:r>
              <a:rPr lang="ro-RO" dirty="0"/>
              <a:t>Reddit</a:t>
            </a:r>
          </a:p>
          <a:p>
            <a:pPr marL="228600" indent="-228600">
              <a:buAutoNum type="arabicPeriod"/>
            </a:pPr>
            <a:r>
              <a:rPr lang="ro-RO" dirty="0"/>
              <a:t>Whisky</a:t>
            </a:r>
            <a:endParaRPr lang="nl-NL" dirty="0"/>
          </a:p>
          <a:p>
            <a:pPr marL="228600" indent="-228600">
              <a:buAutoNum type="arabicPeriod"/>
            </a:pPr>
            <a:endParaRPr lang="nl-NL" dirty="0"/>
          </a:p>
          <a:p>
            <a:pPr marL="0" indent="0">
              <a:buNone/>
            </a:pPr>
            <a:r>
              <a:rPr lang="nl-NL" dirty="0" err="1"/>
              <a:t>Turns</a:t>
            </a:r>
            <a:r>
              <a:rPr lang="nl-NL" dirty="0"/>
              <a:t> out </a:t>
            </a:r>
            <a:r>
              <a:rPr lang="nl-NL" dirty="0" err="1"/>
              <a:t>there’s</a:t>
            </a:r>
            <a:r>
              <a:rPr lang="nl-NL" dirty="0"/>
              <a:t> a </a:t>
            </a:r>
            <a:r>
              <a:rPr lang="nl-NL" dirty="0" err="1"/>
              <a:t>nice</a:t>
            </a:r>
            <a:r>
              <a:rPr lang="nl-NL" dirty="0"/>
              <a:t> community on </a:t>
            </a:r>
            <a:r>
              <a:rPr lang="nl-NL" dirty="0" err="1"/>
              <a:t>doing</a:t>
            </a:r>
            <a:r>
              <a:rPr lang="nl-NL" dirty="0"/>
              <a:t> Whisky Reviews</a:t>
            </a:r>
          </a:p>
          <a:p>
            <a:pPr marL="0" indent="0">
              <a:buNone/>
            </a:pPr>
            <a:endParaRPr lang="nl-NL" dirty="0"/>
          </a:p>
        </p:txBody>
      </p:sp>
      <p:sp>
        <p:nvSpPr>
          <p:cNvPr id="4" name="Slide Number Placeholder 3"/>
          <p:cNvSpPr>
            <a:spLocks noGrp="1"/>
          </p:cNvSpPr>
          <p:nvPr>
            <p:ph type="sldNum" sz="quarter" idx="5"/>
          </p:nvPr>
        </p:nvSpPr>
        <p:spPr/>
        <p:txBody>
          <a:bodyPr/>
          <a:lstStyle/>
          <a:p>
            <a:fld id="{6EF278A7-9AFC-402E-8127-F439E237DDFD}" type="slidenum">
              <a:rPr lang="en-NL" smtClean="0"/>
              <a:t>9</a:t>
            </a:fld>
            <a:endParaRPr lang="en-NL"/>
          </a:p>
        </p:txBody>
      </p:sp>
    </p:spTree>
    <p:extLst>
      <p:ext uri="{BB962C8B-B14F-4D97-AF65-F5344CB8AC3E}">
        <p14:creationId xmlns:p14="http://schemas.microsoft.com/office/powerpoint/2010/main" val="585033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dirty="0"/>
              <a:t>Now if we take those whisky reviews, add a little bit of data magic. We can make ourselves a nice little bot right?</a:t>
            </a:r>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10</a:t>
            </a:fld>
            <a:endParaRPr lang="en-NL"/>
          </a:p>
        </p:txBody>
      </p:sp>
    </p:spTree>
    <p:extLst>
      <p:ext uri="{BB962C8B-B14F-4D97-AF65-F5344CB8AC3E}">
        <p14:creationId xmlns:p14="http://schemas.microsoft.com/office/powerpoint/2010/main" val="26387804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dirty="0"/>
              <a:t>Now if we take those whisky reviews, add a little bit of data magic. We can make ourselves a nice little bot right?</a:t>
            </a:r>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11</a:t>
            </a:fld>
            <a:endParaRPr lang="en-NL"/>
          </a:p>
        </p:txBody>
      </p:sp>
    </p:spTree>
    <p:extLst>
      <p:ext uri="{BB962C8B-B14F-4D97-AF65-F5344CB8AC3E}">
        <p14:creationId xmlns:p14="http://schemas.microsoft.com/office/powerpoint/2010/main" val="19468519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dirty="0"/>
              <a:t>Now if we take those whisky reviews, add a little bit of data magic. We can make ourselves a nice little bot right?</a:t>
            </a:r>
            <a:endParaRPr lang="en-NL" dirty="0"/>
          </a:p>
        </p:txBody>
      </p:sp>
      <p:sp>
        <p:nvSpPr>
          <p:cNvPr id="4" name="Slide Number Placeholder 3"/>
          <p:cNvSpPr>
            <a:spLocks noGrp="1"/>
          </p:cNvSpPr>
          <p:nvPr>
            <p:ph type="sldNum" sz="quarter" idx="5"/>
          </p:nvPr>
        </p:nvSpPr>
        <p:spPr/>
        <p:txBody>
          <a:bodyPr/>
          <a:lstStyle/>
          <a:p>
            <a:fld id="{6EF278A7-9AFC-402E-8127-F439E237DDFD}" type="slidenum">
              <a:rPr lang="en-NL" smtClean="0"/>
              <a:t>12</a:t>
            </a:fld>
            <a:endParaRPr lang="en-NL"/>
          </a:p>
        </p:txBody>
      </p:sp>
    </p:spTree>
    <p:extLst>
      <p:ext uri="{BB962C8B-B14F-4D97-AF65-F5344CB8AC3E}">
        <p14:creationId xmlns:p14="http://schemas.microsoft.com/office/powerpoint/2010/main" val="29516090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7/25/2024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8.jpeg"/><Relationship Id="rId5" Type="http://schemas.openxmlformats.org/officeDocument/2006/relationships/image" Target="../media/image27.jpeg"/><Relationship Id="rId4" Type="http://schemas.openxmlformats.org/officeDocument/2006/relationships/image" Target="../media/image26.svg"/></Relationships>
</file>

<file path=ppt/slides/_rels/slide11.xml.rels><?xml version="1.0" encoding="UTF-8" standalone="yes"?>
<Relationships xmlns="http://schemas.openxmlformats.org/package/2006/relationships"><Relationship Id="rId8" Type="http://schemas.openxmlformats.org/officeDocument/2006/relationships/image" Target="../media/image27.jpeg"/><Relationship Id="rId3" Type="http://schemas.openxmlformats.org/officeDocument/2006/relationships/image" Target="../media/image25.png"/><Relationship Id="rId7" Type="http://schemas.openxmlformats.org/officeDocument/2006/relationships/image" Target="../media/image31.jpe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30.png"/><Relationship Id="rId5" Type="http://schemas.openxmlformats.org/officeDocument/2006/relationships/image" Target="../media/image29.jpeg"/><Relationship Id="rId4" Type="http://schemas.openxmlformats.org/officeDocument/2006/relationships/image" Target="../media/image26.svg"/></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7.jpeg"/><Relationship Id="rId5" Type="http://schemas.openxmlformats.org/officeDocument/2006/relationships/image" Target="../media/image32.png"/><Relationship Id="rId4" Type="http://schemas.openxmlformats.org/officeDocument/2006/relationships/image" Target="../media/image26.svg"/></Relationships>
</file>

<file path=ppt/slides/_rels/slide13.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36.jpeg"/><Relationship Id="rId4" Type="http://schemas.openxmlformats.org/officeDocument/2006/relationships/image" Target="../media/image35.png"/></Relationships>
</file>

<file path=ppt/slides/_rels/slide18.xml.rels><?xml version="1.0" encoding="UTF-8" standalone="yes"?>
<Relationships xmlns="http://schemas.openxmlformats.org/package/2006/relationships"><Relationship Id="rId8" Type="http://schemas.openxmlformats.org/officeDocument/2006/relationships/image" Target="../media/image42.jpeg"/><Relationship Id="rId3" Type="http://schemas.openxmlformats.org/officeDocument/2006/relationships/image" Target="../media/image4.png"/><Relationship Id="rId7" Type="http://schemas.openxmlformats.org/officeDocument/2006/relationships/image" Target="../media/image41.jpg"/><Relationship Id="rId2" Type="http://schemas.openxmlformats.org/officeDocument/2006/relationships/image" Target="../media/image37.png"/><Relationship Id="rId1" Type="http://schemas.openxmlformats.org/officeDocument/2006/relationships/slideLayout" Target="../slideLayouts/slideLayout7.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jpg"/><Relationship Id="rId9" Type="http://schemas.openxmlformats.org/officeDocument/2006/relationships/image" Target="../media/image43.png"/></Relationships>
</file>

<file path=ppt/slides/_rels/slide19.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8" Type="http://schemas.openxmlformats.org/officeDocument/2006/relationships/image" Target="../media/image12.svg"/><Relationship Id="rId13" Type="http://schemas.openxmlformats.org/officeDocument/2006/relationships/image" Target="../media/image17.png"/><Relationship Id="rId3" Type="http://schemas.openxmlformats.org/officeDocument/2006/relationships/image" Target="../media/image9.jpeg"/><Relationship Id="rId7" Type="http://schemas.openxmlformats.org/officeDocument/2006/relationships/image" Target="../media/image11.png"/><Relationship Id="rId12" Type="http://schemas.openxmlformats.org/officeDocument/2006/relationships/image" Target="../media/image16.sv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15.png"/><Relationship Id="rId5" Type="http://schemas.openxmlformats.org/officeDocument/2006/relationships/image" Target="../media/image2.png"/><Relationship Id="rId10" Type="http://schemas.openxmlformats.org/officeDocument/2006/relationships/image" Target="../media/image14.svg"/><Relationship Id="rId4" Type="http://schemas.openxmlformats.org/officeDocument/2006/relationships/image" Target="../media/image10.jpeg"/><Relationship Id="rId9" Type="http://schemas.openxmlformats.org/officeDocument/2006/relationships/image" Target="../media/image13.png"/><Relationship Id="rId14" Type="http://schemas.openxmlformats.org/officeDocument/2006/relationships/image" Target="../media/image18.jp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47.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46.jpg"/><Relationship Id="rId5" Type="http://schemas.openxmlformats.org/officeDocument/2006/relationships/image" Target="../media/image45.jpg"/><Relationship Id="rId4" Type="http://schemas.openxmlformats.org/officeDocument/2006/relationships/image" Target="../media/image44.jpg"/></Relationships>
</file>

<file path=ppt/slides/_rels/slide21.xml.rels><?xml version="1.0" encoding="UTF-8" standalone="yes"?>
<Relationships xmlns="http://schemas.openxmlformats.org/package/2006/relationships"><Relationship Id="rId8" Type="http://schemas.openxmlformats.org/officeDocument/2006/relationships/image" Target="../media/image52.png"/><Relationship Id="rId3" Type="http://schemas.openxmlformats.org/officeDocument/2006/relationships/image" Target="../media/image48.png"/><Relationship Id="rId7" Type="http://schemas.openxmlformats.org/officeDocument/2006/relationships/image" Target="../media/image51.sv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50.png"/><Relationship Id="rId11" Type="http://schemas.openxmlformats.org/officeDocument/2006/relationships/image" Target="../media/image55.svg"/><Relationship Id="rId5" Type="http://schemas.openxmlformats.org/officeDocument/2006/relationships/image" Target="../media/image4.png"/><Relationship Id="rId10" Type="http://schemas.openxmlformats.org/officeDocument/2006/relationships/image" Target="../media/image54.png"/><Relationship Id="rId4" Type="http://schemas.openxmlformats.org/officeDocument/2006/relationships/image" Target="../media/image49.svg"/><Relationship Id="rId9" Type="http://schemas.openxmlformats.org/officeDocument/2006/relationships/image" Target="../media/image53.sv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57.jpg"/><Relationship Id="rId4" Type="http://schemas.openxmlformats.org/officeDocument/2006/relationships/image" Target="../media/image56.png"/></Relationships>
</file>

<file path=ppt/slides/_rels/slide23.xml.rels><?xml version="1.0" encoding="UTF-8" standalone="yes"?>
<Relationships xmlns="http://schemas.openxmlformats.org/package/2006/relationships"><Relationship Id="rId8" Type="http://schemas.openxmlformats.org/officeDocument/2006/relationships/image" Target="../media/image62.png"/><Relationship Id="rId3" Type="http://schemas.openxmlformats.org/officeDocument/2006/relationships/image" Target="../media/image58.png"/><Relationship Id="rId7" Type="http://schemas.openxmlformats.org/officeDocument/2006/relationships/image" Target="../media/image37.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61.svg"/><Relationship Id="rId11" Type="http://schemas.openxmlformats.org/officeDocument/2006/relationships/image" Target="../media/image4.png"/><Relationship Id="rId5" Type="http://schemas.openxmlformats.org/officeDocument/2006/relationships/image" Target="../media/image60.png"/><Relationship Id="rId10" Type="http://schemas.openxmlformats.org/officeDocument/2006/relationships/image" Target="../media/image64.png"/><Relationship Id="rId4" Type="http://schemas.openxmlformats.org/officeDocument/2006/relationships/image" Target="../media/image59.svg"/><Relationship Id="rId9" Type="http://schemas.openxmlformats.org/officeDocument/2006/relationships/image" Target="../media/image63.svg"/></Relationships>
</file>

<file path=ppt/slides/_rels/slide24.xml.rels><?xml version="1.0" encoding="UTF-8" standalone="yes"?>
<Relationships xmlns="http://schemas.openxmlformats.org/package/2006/relationships"><Relationship Id="rId8" Type="http://schemas.openxmlformats.org/officeDocument/2006/relationships/image" Target="../media/image63.svg"/><Relationship Id="rId3" Type="http://schemas.openxmlformats.org/officeDocument/2006/relationships/image" Target="../media/image58.png"/><Relationship Id="rId7" Type="http://schemas.openxmlformats.org/officeDocument/2006/relationships/image" Target="../media/image62.png"/><Relationship Id="rId12" Type="http://schemas.openxmlformats.org/officeDocument/2006/relationships/image" Target="../media/image53.sv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61.svg"/><Relationship Id="rId11" Type="http://schemas.openxmlformats.org/officeDocument/2006/relationships/image" Target="../media/image52.png"/><Relationship Id="rId5" Type="http://schemas.openxmlformats.org/officeDocument/2006/relationships/image" Target="../media/image60.png"/><Relationship Id="rId10" Type="http://schemas.openxmlformats.org/officeDocument/2006/relationships/image" Target="../media/image4.png"/><Relationship Id="rId4" Type="http://schemas.openxmlformats.org/officeDocument/2006/relationships/image" Target="../media/image59.svg"/><Relationship Id="rId9" Type="http://schemas.openxmlformats.org/officeDocument/2006/relationships/image" Target="../media/image64.png"/></Relationships>
</file>

<file path=ppt/slides/_rels/slide25.xml.rels><?xml version="1.0" encoding="UTF-8" standalone="yes"?>
<Relationships xmlns="http://schemas.openxmlformats.org/package/2006/relationships"><Relationship Id="rId8" Type="http://schemas.openxmlformats.org/officeDocument/2006/relationships/image" Target="../media/image63.svg"/><Relationship Id="rId3" Type="http://schemas.openxmlformats.org/officeDocument/2006/relationships/image" Target="../media/image58.png"/><Relationship Id="rId7" Type="http://schemas.openxmlformats.org/officeDocument/2006/relationships/image" Target="../media/image62.png"/><Relationship Id="rId12" Type="http://schemas.openxmlformats.org/officeDocument/2006/relationships/image" Target="../media/image53.sv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51.svg"/><Relationship Id="rId11" Type="http://schemas.openxmlformats.org/officeDocument/2006/relationships/image" Target="../media/image52.png"/><Relationship Id="rId5" Type="http://schemas.openxmlformats.org/officeDocument/2006/relationships/image" Target="../media/image50.png"/><Relationship Id="rId10" Type="http://schemas.openxmlformats.org/officeDocument/2006/relationships/image" Target="../media/image4.png"/><Relationship Id="rId4" Type="http://schemas.openxmlformats.org/officeDocument/2006/relationships/image" Target="../media/image59.svg"/><Relationship Id="rId9" Type="http://schemas.openxmlformats.org/officeDocument/2006/relationships/image" Target="../media/image64.png"/></Relationships>
</file>

<file path=ppt/slides/_rels/slide26.xml.rels><?xml version="1.0" encoding="UTF-8" standalone="yes"?>
<Relationships xmlns="http://schemas.openxmlformats.org/package/2006/relationships"><Relationship Id="rId8" Type="http://schemas.openxmlformats.org/officeDocument/2006/relationships/image" Target="../media/image63.svg"/><Relationship Id="rId13" Type="http://schemas.openxmlformats.org/officeDocument/2006/relationships/image" Target="../media/image65.png"/><Relationship Id="rId3" Type="http://schemas.openxmlformats.org/officeDocument/2006/relationships/image" Target="../media/image58.png"/><Relationship Id="rId7" Type="http://schemas.openxmlformats.org/officeDocument/2006/relationships/image" Target="../media/image62.png"/><Relationship Id="rId12" Type="http://schemas.openxmlformats.org/officeDocument/2006/relationships/image" Target="../media/image53.sv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51.svg"/><Relationship Id="rId11" Type="http://schemas.openxmlformats.org/officeDocument/2006/relationships/image" Target="../media/image52.png"/><Relationship Id="rId5" Type="http://schemas.openxmlformats.org/officeDocument/2006/relationships/image" Target="../media/image50.png"/><Relationship Id="rId10" Type="http://schemas.openxmlformats.org/officeDocument/2006/relationships/image" Target="../media/image4.png"/><Relationship Id="rId4" Type="http://schemas.openxmlformats.org/officeDocument/2006/relationships/image" Target="../media/image59.svg"/><Relationship Id="rId9" Type="http://schemas.openxmlformats.org/officeDocument/2006/relationships/image" Target="../media/image64.png"/><Relationship Id="rId14" Type="http://schemas.openxmlformats.org/officeDocument/2006/relationships/image" Target="../media/image66.svg"/></Relationships>
</file>

<file path=ppt/slides/_rels/slide27.xml.rels><?xml version="1.0" encoding="UTF-8" standalone="yes"?>
<Relationships xmlns="http://schemas.openxmlformats.org/package/2006/relationships"><Relationship Id="rId8" Type="http://schemas.openxmlformats.org/officeDocument/2006/relationships/image" Target="../media/image63.svg"/><Relationship Id="rId13" Type="http://schemas.openxmlformats.org/officeDocument/2006/relationships/image" Target="../media/image65.png"/><Relationship Id="rId3" Type="http://schemas.openxmlformats.org/officeDocument/2006/relationships/image" Target="../media/image58.png"/><Relationship Id="rId7" Type="http://schemas.openxmlformats.org/officeDocument/2006/relationships/image" Target="../media/image62.png"/><Relationship Id="rId12" Type="http://schemas.openxmlformats.org/officeDocument/2006/relationships/image" Target="../media/image53.svg"/><Relationship Id="rId2" Type="http://schemas.openxmlformats.org/officeDocument/2006/relationships/notesSlide" Target="../notesSlides/notesSlide19.xml"/><Relationship Id="rId16" Type="http://schemas.openxmlformats.org/officeDocument/2006/relationships/image" Target="../media/image55.svg"/><Relationship Id="rId1" Type="http://schemas.openxmlformats.org/officeDocument/2006/relationships/slideLayout" Target="../slideLayouts/slideLayout7.xml"/><Relationship Id="rId6" Type="http://schemas.openxmlformats.org/officeDocument/2006/relationships/image" Target="../media/image51.svg"/><Relationship Id="rId11" Type="http://schemas.openxmlformats.org/officeDocument/2006/relationships/image" Target="../media/image52.png"/><Relationship Id="rId5" Type="http://schemas.openxmlformats.org/officeDocument/2006/relationships/image" Target="../media/image50.png"/><Relationship Id="rId15" Type="http://schemas.openxmlformats.org/officeDocument/2006/relationships/image" Target="../media/image54.png"/><Relationship Id="rId10" Type="http://schemas.openxmlformats.org/officeDocument/2006/relationships/image" Target="../media/image4.png"/><Relationship Id="rId4" Type="http://schemas.openxmlformats.org/officeDocument/2006/relationships/image" Target="../media/image59.svg"/><Relationship Id="rId9" Type="http://schemas.openxmlformats.org/officeDocument/2006/relationships/image" Target="../media/image64.png"/><Relationship Id="rId14" Type="http://schemas.openxmlformats.org/officeDocument/2006/relationships/image" Target="../media/image66.svg"/></Relationships>
</file>

<file path=ppt/slides/_rels/slide28.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20.xml"/><Relationship Id="rId1" Type="http://schemas.openxmlformats.org/officeDocument/2006/relationships/slideLayout" Target="../slideLayouts/slideLayout7.xml"/><Relationship Id="rId5" Type="http://schemas.openxmlformats.org/officeDocument/2006/relationships/image" Target="../media/image68.png"/><Relationship Id="rId4" Type="http://schemas.microsoft.com/office/2007/relationships/hdphoto" Target="../media/hdphoto1.wdp"/></Relationships>
</file>

<file path=ppt/slides/_rels/slide29.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21.xml"/><Relationship Id="rId1" Type="http://schemas.openxmlformats.org/officeDocument/2006/relationships/slideLayout" Target="../slideLayouts/slideLayout7.xml"/><Relationship Id="rId5" Type="http://schemas.openxmlformats.org/officeDocument/2006/relationships/image" Target="../media/image68.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1.jpeg"/><Relationship Id="rId4" Type="http://schemas.openxmlformats.org/officeDocument/2006/relationships/image" Target="../media/image20.jpeg"/></Relationships>
</file>

<file path=ppt/slides/_rels/slide30.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22.xml"/><Relationship Id="rId1" Type="http://schemas.openxmlformats.org/officeDocument/2006/relationships/slideLayout" Target="../slideLayouts/slideLayout7.xml"/><Relationship Id="rId5" Type="http://schemas.openxmlformats.org/officeDocument/2006/relationships/image" Target="../media/image68.png"/><Relationship Id="rId4" Type="http://schemas.microsoft.com/office/2007/relationships/hdphoto" Target="../media/hdphoto1.wdp"/></Relationships>
</file>

<file path=ppt/slides/_rels/slide31.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68.png"/><Relationship Id="rId4" Type="http://schemas.microsoft.com/office/2007/relationships/hdphoto" Target="../media/hdphoto1.wdp"/></Relationships>
</file>

<file path=ppt/slides/_rels/slide32.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24.xml"/><Relationship Id="rId1" Type="http://schemas.openxmlformats.org/officeDocument/2006/relationships/slideLayout" Target="../slideLayouts/slideLayout7.xml"/><Relationship Id="rId5" Type="http://schemas.openxmlformats.org/officeDocument/2006/relationships/image" Target="../media/image68.png"/><Relationship Id="rId4" Type="http://schemas.microsoft.com/office/2007/relationships/hdphoto" Target="../media/hdphoto1.wdp"/></Relationships>
</file>

<file path=ppt/slides/_rels/slide33.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5.xml.rels><?xml version="1.0" encoding="UTF-8" standalone="yes"?>
<Relationships xmlns="http://schemas.openxmlformats.org/package/2006/relationships"><Relationship Id="rId8" Type="http://schemas.openxmlformats.org/officeDocument/2006/relationships/image" Target="../media/image55.svg"/><Relationship Id="rId3" Type="http://schemas.openxmlformats.org/officeDocument/2006/relationships/image" Target="../media/image4.png"/><Relationship Id="rId7" Type="http://schemas.openxmlformats.org/officeDocument/2006/relationships/image" Target="../media/image54.png"/><Relationship Id="rId2" Type="http://schemas.openxmlformats.org/officeDocument/2006/relationships/notesSlide" Target="../notesSlides/notesSlide26.xml"/><Relationship Id="rId1" Type="http://schemas.openxmlformats.org/officeDocument/2006/relationships/slideLayout" Target="../slideLayouts/slideLayout7.xml"/><Relationship Id="rId6" Type="http://schemas.openxmlformats.org/officeDocument/2006/relationships/image" Target="../media/image71.gif"/><Relationship Id="rId5" Type="http://schemas.openxmlformats.org/officeDocument/2006/relationships/image" Target="../media/image70.png"/><Relationship Id="rId4" Type="http://schemas.openxmlformats.org/officeDocument/2006/relationships/image" Target="../media/image69.png"/><Relationship Id="rId9" Type="http://schemas.openxmlformats.org/officeDocument/2006/relationships/image" Target="../media/image37.png"/></Relationships>
</file>

<file path=ppt/slides/_rels/slide36.xml.rels><?xml version="1.0" encoding="UTF-8" standalone="yes"?>
<Relationships xmlns="http://schemas.openxmlformats.org/package/2006/relationships"><Relationship Id="rId8" Type="http://schemas.openxmlformats.org/officeDocument/2006/relationships/image" Target="../media/image62.png"/><Relationship Id="rId3" Type="http://schemas.openxmlformats.org/officeDocument/2006/relationships/image" Target="../media/image58.png"/><Relationship Id="rId7" Type="http://schemas.openxmlformats.org/officeDocument/2006/relationships/image" Target="../media/image37.png"/><Relationship Id="rId2" Type="http://schemas.openxmlformats.org/officeDocument/2006/relationships/notesSlide" Target="../notesSlides/notesSlide27.xml"/><Relationship Id="rId1" Type="http://schemas.openxmlformats.org/officeDocument/2006/relationships/slideLayout" Target="../slideLayouts/slideLayout7.xml"/><Relationship Id="rId6" Type="http://schemas.openxmlformats.org/officeDocument/2006/relationships/image" Target="../media/image61.svg"/><Relationship Id="rId11" Type="http://schemas.openxmlformats.org/officeDocument/2006/relationships/image" Target="../media/image4.png"/><Relationship Id="rId5" Type="http://schemas.openxmlformats.org/officeDocument/2006/relationships/image" Target="../media/image60.png"/><Relationship Id="rId10" Type="http://schemas.openxmlformats.org/officeDocument/2006/relationships/image" Target="../media/image64.png"/><Relationship Id="rId4" Type="http://schemas.openxmlformats.org/officeDocument/2006/relationships/image" Target="../media/image59.svg"/><Relationship Id="rId9" Type="http://schemas.openxmlformats.org/officeDocument/2006/relationships/image" Target="../media/image63.svg"/></Relationships>
</file>

<file path=ppt/slides/_rels/slide37.xml.rels><?xml version="1.0" encoding="UTF-8" standalone="yes"?>
<Relationships xmlns="http://schemas.openxmlformats.org/package/2006/relationships"><Relationship Id="rId8" Type="http://schemas.openxmlformats.org/officeDocument/2006/relationships/image" Target="../media/image64.png"/><Relationship Id="rId13" Type="http://schemas.openxmlformats.org/officeDocument/2006/relationships/image" Target="../media/image54.png"/><Relationship Id="rId3" Type="http://schemas.openxmlformats.org/officeDocument/2006/relationships/image" Target="../media/image72.png"/><Relationship Id="rId7" Type="http://schemas.openxmlformats.org/officeDocument/2006/relationships/image" Target="../media/image75.svg"/><Relationship Id="rId12" Type="http://schemas.openxmlformats.org/officeDocument/2006/relationships/image" Target="../media/image53.svg"/><Relationship Id="rId2" Type="http://schemas.openxmlformats.org/officeDocument/2006/relationships/notesSlide" Target="../notesSlides/notesSlide28.xml"/><Relationship Id="rId1" Type="http://schemas.openxmlformats.org/officeDocument/2006/relationships/slideLayout" Target="../slideLayouts/slideLayout7.xml"/><Relationship Id="rId6" Type="http://schemas.openxmlformats.org/officeDocument/2006/relationships/image" Target="../media/image74.png"/><Relationship Id="rId11" Type="http://schemas.openxmlformats.org/officeDocument/2006/relationships/image" Target="../media/image52.png"/><Relationship Id="rId5" Type="http://schemas.openxmlformats.org/officeDocument/2006/relationships/image" Target="../media/image37.png"/><Relationship Id="rId10" Type="http://schemas.openxmlformats.org/officeDocument/2006/relationships/image" Target="../media/image76.png"/><Relationship Id="rId4" Type="http://schemas.openxmlformats.org/officeDocument/2006/relationships/image" Target="../media/image73.svg"/><Relationship Id="rId9" Type="http://schemas.openxmlformats.org/officeDocument/2006/relationships/image" Target="../media/image4.png"/><Relationship Id="rId14" Type="http://schemas.openxmlformats.org/officeDocument/2006/relationships/image" Target="../media/image55.svg"/></Relationships>
</file>

<file path=ppt/slides/_rels/slide38.xml.rels><?xml version="1.0" encoding="UTF-8" standalone="yes"?>
<Relationships xmlns="http://schemas.openxmlformats.org/package/2006/relationships"><Relationship Id="rId8" Type="http://schemas.openxmlformats.org/officeDocument/2006/relationships/image" Target="../media/image63.svg"/><Relationship Id="rId13" Type="http://schemas.openxmlformats.org/officeDocument/2006/relationships/image" Target="../media/image65.png"/><Relationship Id="rId3" Type="http://schemas.openxmlformats.org/officeDocument/2006/relationships/image" Target="../media/image58.png"/><Relationship Id="rId7" Type="http://schemas.openxmlformats.org/officeDocument/2006/relationships/image" Target="../media/image62.png"/><Relationship Id="rId12" Type="http://schemas.openxmlformats.org/officeDocument/2006/relationships/image" Target="../media/image53.svg"/><Relationship Id="rId2" Type="http://schemas.openxmlformats.org/officeDocument/2006/relationships/notesSlide" Target="../notesSlides/notesSlide29.xml"/><Relationship Id="rId16" Type="http://schemas.openxmlformats.org/officeDocument/2006/relationships/image" Target="../media/image55.svg"/><Relationship Id="rId1" Type="http://schemas.openxmlformats.org/officeDocument/2006/relationships/slideLayout" Target="../slideLayouts/slideLayout7.xml"/><Relationship Id="rId6" Type="http://schemas.openxmlformats.org/officeDocument/2006/relationships/image" Target="../media/image51.svg"/><Relationship Id="rId11" Type="http://schemas.openxmlformats.org/officeDocument/2006/relationships/image" Target="../media/image52.png"/><Relationship Id="rId5" Type="http://schemas.openxmlformats.org/officeDocument/2006/relationships/image" Target="../media/image50.png"/><Relationship Id="rId15" Type="http://schemas.openxmlformats.org/officeDocument/2006/relationships/image" Target="../media/image54.png"/><Relationship Id="rId10" Type="http://schemas.openxmlformats.org/officeDocument/2006/relationships/image" Target="../media/image4.png"/><Relationship Id="rId4" Type="http://schemas.openxmlformats.org/officeDocument/2006/relationships/image" Target="../media/image59.svg"/><Relationship Id="rId9" Type="http://schemas.openxmlformats.org/officeDocument/2006/relationships/image" Target="../media/image64.png"/><Relationship Id="rId14" Type="http://schemas.openxmlformats.org/officeDocument/2006/relationships/image" Target="../media/image66.svg"/></Relationships>
</file>

<file path=ppt/slides/_rels/slide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7.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jpg"/></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21.jpeg"/><Relationship Id="rId4" Type="http://schemas.openxmlformats.org/officeDocument/2006/relationships/image" Target="../media/image20.jpeg"/></Relationships>
</file>

<file path=ppt/slides/_rels/slide40.xml.rels><?xml version="1.0" encoding="UTF-8" standalone="yes"?>
<Relationships xmlns="http://schemas.openxmlformats.org/package/2006/relationships"><Relationship Id="rId8" Type="http://schemas.openxmlformats.org/officeDocument/2006/relationships/image" Target="../media/image79.png"/><Relationship Id="rId3" Type="http://schemas.openxmlformats.org/officeDocument/2006/relationships/image" Target="../media/image4.png"/><Relationship Id="rId7" Type="http://schemas.openxmlformats.org/officeDocument/2006/relationships/image" Target="../media/image78.png"/><Relationship Id="rId2" Type="http://schemas.openxmlformats.org/officeDocument/2006/relationships/notesSlide" Target="../notesSlides/notesSlide31.xml"/><Relationship Id="rId1" Type="http://schemas.openxmlformats.org/officeDocument/2006/relationships/slideLayout" Target="../slideLayouts/slideLayout7.xml"/><Relationship Id="rId6" Type="http://schemas.openxmlformats.org/officeDocument/2006/relationships/image" Target="../media/image49.svg"/><Relationship Id="rId11" Type="http://schemas.openxmlformats.org/officeDocument/2006/relationships/image" Target="../media/image55.svg"/><Relationship Id="rId5" Type="http://schemas.openxmlformats.org/officeDocument/2006/relationships/image" Target="../media/image48.png"/><Relationship Id="rId10" Type="http://schemas.openxmlformats.org/officeDocument/2006/relationships/image" Target="../media/image54.png"/><Relationship Id="rId4" Type="http://schemas.openxmlformats.org/officeDocument/2006/relationships/image" Target="../media/image77.png"/><Relationship Id="rId9" Type="http://schemas.openxmlformats.org/officeDocument/2006/relationships/image" Target="../media/image80.svg"/></Relationships>
</file>

<file path=ppt/slides/_rels/slide41.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32.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82.png"/><Relationship Id="rId4" Type="http://schemas.microsoft.com/office/2007/relationships/hdphoto" Target="../media/hdphoto2.wdp"/></Relationships>
</file>

<file path=ppt/slides/_rels/slide42.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33.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82.png"/><Relationship Id="rId4" Type="http://schemas.microsoft.com/office/2007/relationships/hdphoto" Target="../media/hdphoto2.wdp"/></Relationships>
</file>

<file path=ppt/slides/_rels/slide43.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34.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82.png"/><Relationship Id="rId4" Type="http://schemas.microsoft.com/office/2007/relationships/hdphoto" Target="../media/hdphoto2.wdp"/></Relationships>
</file>

<file path=ppt/slides/_rels/slide44.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35.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82.png"/><Relationship Id="rId4" Type="http://schemas.microsoft.com/office/2007/relationships/hdphoto" Target="../media/hdphoto2.wdp"/></Relationships>
</file>

<file path=ppt/slides/_rels/slide4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7.xml.rels><?xml version="1.0" encoding="UTF-8" standalone="yes"?>
<Relationships xmlns="http://schemas.openxmlformats.org/package/2006/relationships"><Relationship Id="rId3" Type="http://schemas.openxmlformats.org/officeDocument/2006/relationships/image" Target="../media/image83.jpeg"/><Relationship Id="rId2" Type="http://schemas.openxmlformats.org/officeDocument/2006/relationships/notesSlide" Target="../notesSlides/notesSlide37.xml"/><Relationship Id="rId1" Type="http://schemas.openxmlformats.org/officeDocument/2006/relationships/slideLayout" Target="../slideLayouts/slideLayout7.xml"/><Relationship Id="rId5" Type="http://schemas.openxmlformats.org/officeDocument/2006/relationships/image" Target="../media/image84.png"/><Relationship Id="rId4" Type="http://schemas.openxmlformats.org/officeDocument/2006/relationships/image" Target="../media/image4.png"/></Relationships>
</file>

<file path=ppt/slides/_rels/slide48.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38.xml"/><Relationship Id="rId1" Type="http://schemas.openxmlformats.org/officeDocument/2006/relationships/slideLayout" Target="../slideLayouts/slideLayout7.xml"/><Relationship Id="rId5" Type="http://schemas.openxmlformats.org/officeDocument/2006/relationships/image" Target="../media/image86.png"/><Relationship Id="rId4" Type="http://schemas.openxmlformats.org/officeDocument/2006/relationships/image" Target="../media/image4.png"/></Relationships>
</file>

<file path=ppt/slides/_rels/slide49.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image" Target="../media/image87.png"/><Relationship Id="rId1" Type="http://schemas.openxmlformats.org/officeDocument/2006/relationships/slideLayout" Target="../slideLayouts/slideLayout7.xml"/><Relationship Id="rId4" Type="http://schemas.openxmlformats.org/officeDocument/2006/relationships/image" Target="../media/image89.png"/></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21.jpeg"/><Relationship Id="rId4" Type="http://schemas.openxmlformats.org/officeDocument/2006/relationships/image" Target="../media/image20.jpeg"/></Relationships>
</file>

<file path=ppt/slides/_rels/slide5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9.xml"/><Relationship Id="rId1" Type="http://schemas.openxmlformats.org/officeDocument/2006/relationships/slideLayout" Target="../slideLayouts/slideLayout7.xml"/><Relationship Id="rId5" Type="http://schemas.openxmlformats.org/officeDocument/2006/relationships/image" Target="../media/image6.svg"/><Relationship Id="rId4" Type="http://schemas.openxmlformats.org/officeDocument/2006/relationships/image" Target="../media/image5.png"/></Relationships>
</file>

<file path=ppt/slides/_rels/slide51.xml.rels><?xml version="1.0" encoding="UTF-8" standalone="yes"?>
<Relationships xmlns="http://schemas.openxmlformats.org/package/2006/relationships"><Relationship Id="rId3" Type="http://schemas.openxmlformats.org/officeDocument/2006/relationships/image" Target="../media/image90.jpeg"/><Relationship Id="rId2" Type="http://schemas.openxmlformats.org/officeDocument/2006/relationships/notesSlide" Target="../notesSlides/notesSlide40.xml"/><Relationship Id="rId1" Type="http://schemas.openxmlformats.org/officeDocument/2006/relationships/slideLayout" Target="../slideLayouts/slideLayout7.xml"/><Relationship Id="rId5" Type="http://schemas.microsoft.com/office/2007/relationships/hdphoto" Target="../media/hdphoto3.wdp"/><Relationship Id="rId4" Type="http://schemas.openxmlformats.org/officeDocument/2006/relationships/image" Target="../media/image91.png"/></Relationships>
</file>

<file path=ppt/slides/_rels/slide52.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41.xml"/><Relationship Id="rId1" Type="http://schemas.openxmlformats.org/officeDocument/2006/relationships/slideLayout" Target="../slideLayouts/slideLayout7.xml"/><Relationship Id="rId4" Type="http://schemas.openxmlformats.org/officeDocument/2006/relationships/image" Target="../media/image93.png"/></Relationships>
</file>

<file path=ppt/slides/_rels/slide53.xml.rels><?xml version="1.0" encoding="UTF-8" standalone="yes"?>
<Relationships xmlns="http://schemas.openxmlformats.org/package/2006/relationships"><Relationship Id="rId3" Type="http://schemas.openxmlformats.org/officeDocument/2006/relationships/image" Target="../media/image94.jpeg"/><Relationship Id="rId2" Type="http://schemas.openxmlformats.org/officeDocument/2006/relationships/notesSlide" Target="../notesSlides/notesSlide42.xml"/><Relationship Id="rId1" Type="http://schemas.openxmlformats.org/officeDocument/2006/relationships/slideLayout" Target="../slideLayouts/slideLayout7.xml"/><Relationship Id="rId4" Type="http://schemas.openxmlformats.org/officeDocument/2006/relationships/image" Target="../media/image95.png"/></Relationships>
</file>

<file path=ppt/slides/_rels/slide54.xml.rels><?xml version="1.0" encoding="UTF-8" standalone="yes"?>
<Relationships xmlns="http://schemas.openxmlformats.org/package/2006/relationships"><Relationship Id="rId8" Type="http://schemas.openxmlformats.org/officeDocument/2006/relationships/hyperlink" Target="https://learn.microsoft.com/en-us/azure/cost-management-billing/costs/tutorial-acm-create-budgets" TargetMode="External"/><Relationship Id="rId3" Type="http://schemas.openxmlformats.org/officeDocument/2006/relationships/image" Target="../media/image4.png"/><Relationship Id="rId7" Type="http://schemas.openxmlformats.org/officeDocument/2006/relationships/hyperlink" Target="https://azure.microsoft.com/en-us/pricing/details/monitor/" TargetMode="External"/><Relationship Id="rId2" Type="http://schemas.openxmlformats.org/officeDocument/2006/relationships/notesSlide" Target="../notesSlides/notesSlide43.xml"/><Relationship Id="rId1" Type="http://schemas.openxmlformats.org/officeDocument/2006/relationships/slideLayout" Target="../slideLayouts/slideLayout7.xml"/><Relationship Id="rId6" Type="http://schemas.openxmlformats.org/officeDocument/2006/relationships/hyperlink" Target="https://learn.microsoft.com/en-us/azure/cosmos-db/free-tier" TargetMode="External"/><Relationship Id="rId5" Type="http://schemas.openxmlformats.org/officeDocument/2006/relationships/hyperlink" Target="https://github.com/pricing" TargetMode="External"/><Relationship Id="rId4" Type="http://schemas.openxmlformats.org/officeDocument/2006/relationships/hyperlink" Target="https://azure.microsoft.com/en-us/pricing/details/functions/" TargetMode="External"/><Relationship Id="rId9" Type="http://schemas.openxmlformats.org/officeDocument/2006/relationships/image" Target="../media/image96.jpeg"/></Relationships>
</file>

<file path=ppt/slides/_rels/slide55.xml.rels><?xml version="1.0" encoding="UTF-8" standalone="yes"?>
<Relationships xmlns="http://schemas.openxmlformats.org/package/2006/relationships"><Relationship Id="rId8" Type="http://schemas.openxmlformats.org/officeDocument/2006/relationships/image" Target="../media/image101.png"/><Relationship Id="rId3" Type="http://schemas.openxmlformats.org/officeDocument/2006/relationships/image" Target="../media/image4.png"/><Relationship Id="rId7" Type="http://schemas.openxmlformats.org/officeDocument/2006/relationships/image" Target="../media/image100.png"/><Relationship Id="rId12" Type="http://schemas.openxmlformats.org/officeDocument/2006/relationships/image" Target="../media/image105.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99.png"/><Relationship Id="rId11" Type="http://schemas.openxmlformats.org/officeDocument/2006/relationships/image" Target="../media/image104.jpeg"/><Relationship Id="rId5" Type="http://schemas.openxmlformats.org/officeDocument/2006/relationships/image" Target="../media/image98.png"/><Relationship Id="rId10" Type="http://schemas.openxmlformats.org/officeDocument/2006/relationships/image" Target="../media/image103.png"/><Relationship Id="rId4" Type="http://schemas.openxmlformats.org/officeDocument/2006/relationships/image" Target="../media/image97.jpeg"/><Relationship Id="rId9" Type="http://schemas.openxmlformats.org/officeDocument/2006/relationships/image" Target="../media/image102.jpeg"/></Relationships>
</file>

<file path=ppt/slides/_rels/slide5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106.jpeg"/><Relationship Id="rId4" Type="http://schemas.openxmlformats.org/officeDocument/2006/relationships/image" Target="../media/image6.sv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21.jpeg"/><Relationship Id="rId4" Type="http://schemas.openxmlformats.org/officeDocument/2006/relationships/image" Target="../media/image20.jpeg"/></Relationships>
</file>

<file path=ppt/slides/_rels/slide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28.jpeg"/><Relationship Id="rId5" Type="http://schemas.openxmlformats.org/officeDocument/2006/relationships/image" Target="../media/image27.jpeg"/><Relationship Id="rId4" Type="http://schemas.openxmlformats.org/officeDocument/2006/relationships/image" Target="../media/image26.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61E24"/>
        </a:solidFill>
        <a:effectLst/>
      </p:bgPr>
    </p:bg>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alphaModFix amt="28000"/>
            </a:blip>
            <a:stretch>
              <a:fillRect t="-9222" b="-9222"/>
            </a:stretch>
          </a:blipFill>
        </p:spPr>
        <p:txBody>
          <a:bodyPr/>
          <a:lstStyle/>
          <a:p>
            <a:endParaRPr lang="en-NL"/>
          </a:p>
        </p:txBody>
      </p:sp>
      <p:sp>
        <p:nvSpPr>
          <p:cNvPr id="3" name="Freeform 3"/>
          <p:cNvSpPr/>
          <p:nvPr/>
        </p:nvSpPr>
        <p:spPr>
          <a:xfrm flipH="1">
            <a:off x="4207637" y="-6871386"/>
            <a:ext cx="16677963" cy="45630420"/>
          </a:xfrm>
          <a:custGeom>
            <a:avLst/>
            <a:gdLst/>
            <a:ahLst/>
            <a:cxnLst/>
            <a:rect l="l" t="t" r="r" b="b"/>
            <a:pathLst>
              <a:path w="16677963" h="45630420">
                <a:moveTo>
                  <a:pt x="16677963" y="0"/>
                </a:moveTo>
                <a:lnTo>
                  <a:pt x="0" y="0"/>
                </a:lnTo>
                <a:lnTo>
                  <a:pt x="0" y="45630420"/>
                </a:lnTo>
                <a:lnTo>
                  <a:pt x="16677963" y="45630420"/>
                </a:lnTo>
                <a:lnTo>
                  <a:pt x="16677963"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NL"/>
          </a:p>
        </p:txBody>
      </p:sp>
      <p:sp>
        <p:nvSpPr>
          <p:cNvPr id="4" name="Freeform 4"/>
          <p:cNvSpPr/>
          <p:nvPr/>
        </p:nvSpPr>
        <p:spPr>
          <a:xfrm>
            <a:off x="906367" y="320663"/>
            <a:ext cx="3593697" cy="1325278"/>
          </a:xfrm>
          <a:custGeom>
            <a:avLst/>
            <a:gdLst/>
            <a:ahLst/>
            <a:cxnLst/>
            <a:rect l="l" t="t" r="r" b="b"/>
            <a:pathLst>
              <a:path w="3593697" h="1325278">
                <a:moveTo>
                  <a:pt x="0" y="0"/>
                </a:moveTo>
                <a:lnTo>
                  <a:pt x="3593697" y="0"/>
                </a:lnTo>
                <a:lnTo>
                  <a:pt x="3593697" y="1325278"/>
                </a:lnTo>
                <a:lnTo>
                  <a:pt x="0" y="1325278"/>
                </a:lnTo>
                <a:lnTo>
                  <a:pt x="0" y="0"/>
                </a:lnTo>
                <a:close/>
              </a:path>
            </a:pathLst>
          </a:custGeom>
          <a:blipFill>
            <a:blip r:embed="rId5"/>
            <a:stretch>
              <a:fillRect r="-10633"/>
            </a:stretch>
          </a:blipFill>
        </p:spPr>
        <p:txBody>
          <a:bodyPr/>
          <a:lstStyle/>
          <a:p>
            <a:endParaRPr lang="en-NL"/>
          </a:p>
        </p:txBody>
      </p:sp>
      <p:sp>
        <p:nvSpPr>
          <p:cNvPr id="5" name="Freeform 5"/>
          <p:cNvSpPr/>
          <p:nvPr/>
        </p:nvSpPr>
        <p:spPr>
          <a:xfrm>
            <a:off x="1692870" y="9890733"/>
            <a:ext cx="3122212" cy="475947"/>
          </a:xfrm>
          <a:custGeom>
            <a:avLst/>
            <a:gdLst/>
            <a:ahLst/>
            <a:cxnLst/>
            <a:rect l="l" t="t" r="r" b="b"/>
            <a:pathLst>
              <a:path w="3122212" h="475947">
                <a:moveTo>
                  <a:pt x="0" y="0"/>
                </a:moveTo>
                <a:lnTo>
                  <a:pt x="3122213" y="0"/>
                </a:lnTo>
                <a:lnTo>
                  <a:pt x="3122213" y="475947"/>
                </a:lnTo>
                <a:lnTo>
                  <a:pt x="0" y="475947"/>
                </a:lnTo>
                <a:lnTo>
                  <a:pt x="0" y="0"/>
                </a:lnTo>
                <a:close/>
              </a:path>
            </a:pathLst>
          </a:custGeom>
          <a:blipFill>
            <a:blip r:embed="rId6">
              <a:extLst>
                <a:ext uri="{96DAC541-7B7A-43D3-8B79-37D633B846F1}">
                  <asvg:svgBlip xmlns:asvg="http://schemas.microsoft.com/office/drawing/2016/SVG/main" r:embed="rId7"/>
                </a:ext>
              </a:extLst>
            </a:blip>
            <a:stretch>
              <a:fillRect l="-209711" t="-6615036" r="-131543" b="-9942056"/>
            </a:stretch>
          </a:blipFill>
        </p:spPr>
        <p:txBody>
          <a:bodyPr/>
          <a:lstStyle/>
          <a:p>
            <a:endParaRPr lang="en-NL"/>
          </a:p>
        </p:txBody>
      </p:sp>
      <p:sp>
        <p:nvSpPr>
          <p:cNvPr id="6" name="TextBox 6"/>
          <p:cNvSpPr txBox="1"/>
          <p:nvPr/>
        </p:nvSpPr>
        <p:spPr>
          <a:xfrm>
            <a:off x="585955" y="9098267"/>
            <a:ext cx="4504491" cy="692049"/>
          </a:xfrm>
          <a:prstGeom prst="rect">
            <a:avLst/>
          </a:prstGeom>
        </p:spPr>
        <p:txBody>
          <a:bodyPr lIns="0" tIns="0" rIns="0" bIns="0" rtlCol="0" anchor="t">
            <a:spAutoFit/>
          </a:bodyPr>
          <a:lstStyle/>
          <a:p>
            <a:pPr algn="r">
              <a:lnSpc>
                <a:spcPts val="2764"/>
              </a:lnSpc>
            </a:pPr>
            <a:r>
              <a:rPr lang="en-US" sz="1974" spc="924" dirty="0">
                <a:solidFill>
                  <a:srgbClr val="FFFFFF"/>
                </a:solidFill>
                <a:latin typeface="Segoe Pro Bold" panose="020B0802040504020203" pitchFamily="34" charset="0"/>
              </a:rPr>
              <a:t>26TH JULY 2024 NAIROBI, KENYA</a:t>
            </a:r>
          </a:p>
        </p:txBody>
      </p:sp>
      <p:sp>
        <p:nvSpPr>
          <p:cNvPr id="7" name="TextBox 7"/>
          <p:cNvSpPr txBox="1"/>
          <p:nvPr/>
        </p:nvSpPr>
        <p:spPr>
          <a:xfrm>
            <a:off x="369595" y="3149830"/>
            <a:ext cx="8189916" cy="1245759"/>
          </a:xfrm>
          <a:prstGeom prst="rect">
            <a:avLst/>
          </a:prstGeom>
        </p:spPr>
        <p:txBody>
          <a:bodyPr lIns="0" tIns="0" rIns="0" bIns="0" rtlCol="0" anchor="t">
            <a:spAutoFit/>
          </a:bodyPr>
          <a:lstStyle/>
          <a:p>
            <a:pPr algn="ctr">
              <a:lnSpc>
                <a:spcPts val="9687"/>
              </a:lnSpc>
            </a:pPr>
            <a:r>
              <a:rPr lang="en-US" sz="8497" dirty="0">
                <a:solidFill>
                  <a:srgbClr val="FFFFFF"/>
                </a:solidFill>
                <a:latin typeface="Segoe Pro" panose="020B0502040504020203" pitchFamily="34" charset="0"/>
              </a:rPr>
              <a:t>EXPERTS </a:t>
            </a:r>
            <a:r>
              <a:rPr lang="en-US" sz="8497" dirty="0">
                <a:solidFill>
                  <a:srgbClr val="FFFFFF"/>
                </a:solidFill>
                <a:latin typeface="Segoe Pro Bold" panose="020B0802040504020203" pitchFamily="34" charset="0"/>
              </a:rPr>
              <a:t>LIVE</a:t>
            </a:r>
          </a:p>
        </p:txBody>
      </p:sp>
      <p:grpSp>
        <p:nvGrpSpPr>
          <p:cNvPr id="8" name="Group 8"/>
          <p:cNvGrpSpPr/>
          <p:nvPr/>
        </p:nvGrpSpPr>
        <p:grpSpPr>
          <a:xfrm>
            <a:off x="1110004" y="4217382"/>
            <a:ext cx="1512284" cy="1923666"/>
            <a:chOff x="0" y="0"/>
            <a:chExt cx="2637790" cy="3355340"/>
          </a:xfrm>
        </p:grpSpPr>
        <p:sp>
          <p:nvSpPr>
            <p:cNvPr id="9" name="Freeform 9"/>
            <p:cNvSpPr/>
            <p:nvPr/>
          </p:nvSpPr>
          <p:spPr>
            <a:xfrm>
              <a:off x="0" y="0"/>
              <a:ext cx="2637790" cy="3355340"/>
            </a:xfrm>
            <a:custGeom>
              <a:avLst/>
              <a:gdLst/>
              <a:ahLst/>
              <a:cxnLst/>
              <a:rect l="l" t="t" r="r" b="b"/>
              <a:pathLst>
                <a:path w="2637790" h="3355340">
                  <a:moveTo>
                    <a:pt x="788670" y="0"/>
                  </a:moveTo>
                  <a:lnTo>
                    <a:pt x="0" y="0"/>
                  </a:lnTo>
                  <a:lnTo>
                    <a:pt x="0" y="3355340"/>
                  </a:lnTo>
                  <a:lnTo>
                    <a:pt x="788670" y="3355340"/>
                  </a:lnTo>
                  <a:lnTo>
                    <a:pt x="788670" y="2485390"/>
                  </a:lnTo>
                  <a:lnTo>
                    <a:pt x="1131570" y="2049780"/>
                  </a:lnTo>
                  <a:lnTo>
                    <a:pt x="1747520" y="3355340"/>
                  </a:lnTo>
                  <a:lnTo>
                    <a:pt x="2630170" y="3355340"/>
                  </a:lnTo>
                  <a:lnTo>
                    <a:pt x="1653540" y="1393190"/>
                  </a:lnTo>
                  <a:lnTo>
                    <a:pt x="2637790" y="0"/>
                  </a:lnTo>
                  <a:lnTo>
                    <a:pt x="1737360" y="0"/>
                  </a:lnTo>
                  <a:lnTo>
                    <a:pt x="788670" y="1369060"/>
                  </a:lnTo>
                  <a:close/>
                </a:path>
              </a:pathLst>
            </a:custGeom>
            <a:blipFill>
              <a:blip r:embed="rId8"/>
              <a:stretch>
                <a:fillRect l="-24278" r="-24278"/>
              </a:stretch>
            </a:blipFill>
          </p:spPr>
          <p:txBody>
            <a:bodyPr/>
            <a:lstStyle/>
            <a:p>
              <a:endParaRPr lang="en-NL"/>
            </a:p>
          </p:txBody>
        </p:sp>
      </p:grpSp>
      <p:grpSp>
        <p:nvGrpSpPr>
          <p:cNvPr id="10" name="Group 10"/>
          <p:cNvGrpSpPr/>
          <p:nvPr/>
        </p:nvGrpSpPr>
        <p:grpSpPr>
          <a:xfrm>
            <a:off x="2888289" y="4260705"/>
            <a:ext cx="1148059" cy="1765525"/>
            <a:chOff x="0" y="0"/>
            <a:chExt cx="2181860" cy="3355340"/>
          </a:xfrm>
        </p:grpSpPr>
        <p:sp>
          <p:nvSpPr>
            <p:cNvPr id="11" name="Freeform 11"/>
            <p:cNvSpPr/>
            <p:nvPr/>
          </p:nvSpPr>
          <p:spPr>
            <a:xfrm>
              <a:off x="0" y="0"/>
              <a:ext cx="2181860" cy="3355340"/>
            </a:xfrm>
            <a:custGeom>
              <a:avLst/>
              <a:gdLst/>
              <a:ahLst/>
              <a:cxnLst/>
              <a:rect l="l" t="t" r="r" b="b"/>
              <a:pathLst>
                <a:path w="2181860" h="3355340">
                  <a:moveTo>
                    <a:pt x="2181860" y="2618740"/>
                  </a:moveTo>
                  <a:lnTo>
                    <a:pt x="783590" y="2618740"/>
                  </a:lnTo>
                  <a:lnTo>
                    <a:pt x="783590" y="2010410"/>
                  </a:lnTo>
                  <a:lnTo>
                    <a:pt x="1960880" y="2010410"/>
                  </a:lnTo>
                  <a:lnTo>
                    <a:pt x="1960880" y="1271270"/>
                  </a:lnTo>
                  <a:lnTo>
                    <a:pt x="783590" y="1271270"/>
                  </a:lnTo>
                  <a:lnTo>
                    <a:pt x="783590" y="739140"/>
                  </a:lnTo>
                  <a:lnTo>
                    <a:pt x="2156460" y="739140"/>
                  </a:lnTo>
                  <a:lnTo>
                    <a:pt x="2156460" y="0"/>
                  </a:lnTo>
                  <a:lnTo>
                    <a:pt x="0" y="0"/>
                  </a:lnTo>
                  <a:lnTo>
                    <a:pt x="0" y="3355340"/>
                  </a:lnTo>
                  <a:lnTo>
                    <a:pt x="2181860" y="3355340"/>
                  </a:lnTo>
                  <a:close/>
                </a:path>
              </a:pathLst>
            </a:custGeom>
            <a:blipFill>
              <a:blip r:embed="rId8"/>
              <a:stretch>
                <a:fillRect l="-39800" r="-39800"/>
              </a:stretch>
            </a:blipFill>
          </p:spPr>
          <p:txBody>
            <a:bodyPr/>
            <a:lstStyle/>
            <a:p>
              <a:endParaRPr lang="en-NL"/>
            </a:p>
          </p:txBody>
        </p:sp>
      </p:grpSp>
      <p:grpSp>
        <p:nvGrpSpPr>
          <p:cNvPr id="12" name="Group 12"/>
          <p:cNvGrpSpPr/>
          <p:nvPr/>
        </p:nvGrpSpPr>
        <p:grpSpPr>
          <a:xfrm>
            <a:off x="4303971" y="4260705"/>
            <a:ext cx="1283317" cy="1861902"/>
            <a:chOff x="0" y="0"/>
            <a:chExt cx="2312670" cy="3355340"/>
          </a:xfrm>
        </p:grpSpPr>
        <p:sp>
          <p:nvSpPr>
            <p:cNvPr id="13" name="Freeform 13"/>
            <p:cNvSpPr/>
            <p:nvPr/>
          </p:nvSpPr>
          <p:spPr>
            <a:xfrm>
              <a:off x="0" y="0"/>
              <a:ext cx="2312670" cy="3355340"/>
            </a:xfrm>
            <a:custGeom>
              <a:avLst/>
              <a:gdLst/>
              <a:ahLst/>
              <a:cxnLst/>
              <a:rect l="l" t="t" r="r" b="b"/>
              <a:pathLst>
                <a:path w="2312670" h="3355340">
                  <a:moveTo>
                    <a:pt x="1588770" y="1684020"/>
                  </a:moveTo>
                  <a:lnTo>
                    <a:pt x="673100" y="0"/>
                  </a:lnTo>
                  <a:lnTo>
                    <a:pt x="0" y="0"/>
                  </a:lnTo>
                  <a:lnTo>
                    <a:pt x="0" y="3355340"/>
                  </a:lnTo>
                  <a:lnTo>
                    <a:pt x="716280" y="3355340"/>
                  </a:lnTo>
                  <a:lnTo>
                    <a:pt x="716280" y="1671320"/>
                  </a:lnTo>
                  <a:lnTo>
                    <a:pt x="1633220" y="3355340"/>
                  </a:lnTo>
                  <a:lnTo>
                    <a:pt x="2312670" y="3355340"/>
                  </a:lnTo>
                  <a:lnTo>
                    <a:pt x="2312670" y="0"/>
                  </a:lnTo>
                  <a:lnTo>
                    <a:pt x="1588770" y="0"/>
                  </a:lnTo>
                  <a:close/>
                </a:path>
              </a:pathLst>
            </a:custGeom>
            <a:blipFill>
              <a:blip r:embed="rId8"/>
              <a:stretch>
                <a:fillRect l="-34721" r="-34721"/>
              </a:stretch>
            </a:blipFill>
          </p:spPr>
          <p:txBody>
            <a:bodyPr/>
            <a:lstStyle/>
            <a:p>
              <a:endParaRPr lang="en-NL"/>
            </a:p>
          </p:txBody>
        </p:sp>
      </p:grpSp>
      <p:grpSp>
        <p:nvGrpSpPr>
          <p:cNvPr id="14" name="Group 14"/>
          <p:cNvGrpSpPr/>
          <p:nvPr/>
        </p:nvGrpSpPr>
        <p:grpSpPr>
          <a:xfrm>
            <a:off x="5653715" y="4239044"/>
            <a:ext cx="1552244" cy="1880344"/>
            <a:chOff x="0" y="0"/>
            <a:chExt cx="2769870" cy="3355340"/>
          </a:xfrm>
        </p:grpSpPr>
        <p:sp>
          <p:nvSpPr>
            <p:cNvPr id="15" name="Freeform 15"/>
            <p:cNvSpPr/>
            <p:nvPr/>
          </p:nvSpPr>
          <p:spPr>
            <a:xfrm>
              <a:off x="0" y="0"/>
              <a:ext cx="2769870" cy="3355340"/>
            </a:xfrm>
            <a:custGeom>
              <a:avLst/>
              <a:gdLst/>
              <a:ahLst/>
              <a:cxnLst/>
              <a:rect l="l" t="t" r="r" b="b"/>
              <a:pathLst>
                <a:path w="2769870" h="3355340">
                  <a:moveTo>
                    <a:pt x="1399540" y="1243330"/>
                  </a:moveTo>
                  <a:lnTo>
                    <a:pt x="839470" y="0"/>
                  </a:lnTo>
                  <a:lnTo>
                    <a:pt x="0" y="0"/>
                  </a:lnTo>
                  <a:lnTo>
                    <a:pt x="995680" y="2087880"/>
                  </a:lnTo>
                  <a:lnTo>
                    <a:pt x="995680" y="3355340"/>
                  </a:lnTo>
                  <a:lnTo>
                    <a:pt x="1779270" y="3355340"/>
                  </a:lnTo>
                  <a:lnTo>
                    <a:pt x="1779270" y="2087880"/>
                  </a:lnTo>
                  <a:lnTo>
                    <a:pt x="2769870" y="0"/>
                  </a:lnTo>
                  <a:lnTo>
                    <a:pt x="1957070" y="0"/>
                  </a:lnTo>
                  <a:close/>
                </a:path>
              </a:pathLst>
            </a:custGeom>
            <a:blipFill>
              <a:blip r:embed="rId8"/>
              <a:stretch>
                <a:fillRect l="-20736" r="-20736"/>
              </a:stretch>
            </a:blipFill>
          </p:spPr>
          <p:txBody>
            <a:bodyPr/>
            <a:lstStyle/>
            <a:p>
              <a:endParaRPr lang="en-NL"/>
            </a:p>
          </p:txBody>
        </p:sp>
      </p:grpSp>
      <p:grpSp>
        <p:nvGrpSpPr>
          <p:cNvPr id="16" name="Group 16"/>
          <p:cNvGrpSpPr/>
          <p:nvPr/>
        </p:nvGrpSpPr>
        <p:grpSpPr>
          <a:xfrm>
            <a:off x="7016127" y="4217382"/>
            <a:ext cx="1571959" cy="1808848"/>
            <a:chOff x="0" y="0"/>
            <a:chExt cx="2915920" cy="3355340"/>
          </a:xfrm>
        </p:grpSpPr>
        <p:sp>
          <p:nvSpPr>
            <p:cNvPr id="17" name="Freeform 17"/>
            <p:cNvSpPr/>
            <p:nvPr/>
          </p:nvSpPr>
          <p:spPr>
            <a:xfrm>
              <a:off x="0" y="0"/>
              <a:ext cx="2915920" cy="3356610"/>
            </a:xfrm>
            <a:custGeom>
              <a:avLst/>
              <a:gdLst/>
              <a:ahLst/>
              <a:cxnLst/>
              <a:rect l="l" t="t" r="r" b="b"/>
              <a:pathLst>
                <a:path w="2915920" h="3356610">
                  <a:moveTo>
                    <a:pt x="960120" y="2739390"/>
                  </a:moveTo>
                  <a:lnTo>
                    <a:pt x="1921510" y="2739390"/>
                  </a:lnTo>
                  <a:lnTo>
                    <a:pt x="2108200" y="3356610"/>
                  </a:lnTo>
                  <a:lnTo>
                    <a:pt x="2915920" y="3356610"/>
                  </a:lnTo>
                  <a:lnTo>
                    <a:pt x="1869440" y="0"/>
                  </a:lnTo>
                  <a:lnTo>
                    <a:pt x="1049020" y="0"/>
                  </a:lnTo>
                  <a:lnTo>
                    <a:pt x="0" y="3355340"/>
                  </a:lnTo>
                  <a:lnTo>
                    <a:pt x="778510" y="3355340"/>
                  </a:lnTo>
                  <a:lnTo>
                    <a:pt x="960120" y="2739390"/>
                  </a:lnTo>
                  <a:close/>
                  <a:moveTo>
                    <a:pt x="1442720" y="1111250"/>
                  </a:moveTo>
                  <a:lnTo>
                    <a:pt x="1701800" y="2000250"/>
                  </a:lnTo>
                  <a:lnTo>
                    <a:pt x="1179830" y="2000250"/>
                  </a:lnTo>
                  <a:lnTo>
                    <a:pt x="1442720" y="1111250"/>
                  </a:lnTo>
                  <a:close/>
                </a:path>
              </a:pathLst>
            </a:custGeom>
            <a:blipFill>
              <a:blip r:embed="rId8"/>
              <a:stretch>
                <a:fillRect l="-17219" r="-17219"/>
              </a:stretch>
            </a:blipFill>
          </p:spPr>
          <p:txBody>
            <a:bodyPr/>
            <a:lstStyle/>
            <a:p>
              <a:endParaRPr lang="en-NL"/>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BACC325E-6D0E-30F0-40E3-9C79416CD1F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39166799" y="-42624332"/>
            <a:ext cx="96621598" cy="95402406"/>
          </a:xfrm>
          <a:prstGeom prst="ellipse">
            <a:avLst/>
          </a:prstGeom>
        </p:spPr>
      </p:pic>
      <p:pic>
        <p:nvPicPr>
          <p:cNvPr id="4" name="Picture 3" descr="A bottle of liquor with a black label&#10;&#10;Description automatically generated">
            <a:extLst>
              <a:ext uri="{FF2B5EF4-FFF2-40B4-BE49-F238E27FC236}">
                <a16:creationId xmlns:a16="http://schemas.microsoft.com/office/drawing/2014/main" id="{40F56D87-B8F6-0E51-72B3-0F8A6A96FAFC}"/>
              </a:ext>
            </a:extLst>
          </p:cNvPr>
          <p:cNvPicPr>
            <a:picLocks noChangeAspect="1"/>
          </p:cNvPicPr>
          <p:nvPr/>
        </p:nvPicPr>
        <p:blipFill rotWithShape="1">
          <a:blip r:embed="rId5">
            <a:extLst>
              <a:ext uri="{28A0092B-C50C-407E-A947-70E740481C1C}">
                <a14:useLocalDpi xmlns:a14="http://schemas.microsoft.com/office/drawing/2010/main" val="0"/>
              </a:ext>
            </a:extLst>
          </a:blip>
          <a:srcRect l="26750" t="5610" r="30686" b="16499"/>
          <a:stretch/>
        </p:blipFill>
        <p:spPr>
          <a:xfrm>
            <a:off x="7620000" y="1790700"/>
            <a:ext cx="2443566" cy="6705600"/>
          </a:xfrm>
          <a:prstGeom prst="rect">
            <a:avLst/>
          </a:prstGeom>
        </p:spPr>
      </p:pic>
      <p:pic>
        <p:nvPicPr>
          <p:cNvPr id="3" name="Picture 2" descr="Artificial Intelligence for Games (ebook), Ian Millington | 9781498785815 |  Boeken | bol">
            <a:extLst>
              <a:ext uri="{FF2B5EF4-FFF2-40B4-BE49-F238E27FC236}">
                <a16:creationId xmlns:a16="http://schemas.microsoft.com/office/drawing/2014/main" id="{7CC1A009-C4AF-A6C6-9325-3F8ACCFE7E8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66800" y="2506703"/>
            <a:ext cx="3962400" cy="52735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43138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BACC325E-6D0E-30F0-40E3-9C79416CD1F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39166799" y="-42624332"/>
            <a:ext cx="96621598" cy="95402406"/>
          </a:xfrm>
          <a:prstGeom prst="ellipse">
            <a:avLst/>
          </a:prstGeom>
        </p:spPr>
      </p:pic>
      <p:pic>
        <p:nvPicPr>
          <p:cNvPr id="4" name="Picture 3" descr="A bottle of liquor with a black label&#10;&#10;Description automatically generated">
            <a:extLst>
              <a:ext uri="{FF2B5EF4-FFF2-40B4-BE49-F238E27FC236}">
                <a16:creationId xmlns:a16="http://schemas.microsoft.com/office/drawing/2014/main" id="{40F56D87-B8F6-0E51-72B3-0F8A6A96FAFC}"/>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26750" t="5610" r="30686" b="16499"/>
          <a:stretch/>
        </p:blipFill>
        <p:spPr>
          <a:xfrm>
            <a:off x="8082366" y="4105053"/>
            <a:ext cx="756834" cy="2076894"/>
          </a:xfrm>
          <a:prstGeom prst="rect">
            <a:avLst/>
          </a:prstGeom>
        </p:spPr>
      </p:pic>
      <p:pic>
        <p:nvPicPr>
          <p:cNvPr id="3" name="Picture 2">
            <a:extLst>
              <a:ext uri="{FF2B5EF4-FFF2-40B4-BE49-F238E27FC236}">
                <a16:creationId xmlns:a16="http://schemas.microsoft.com/office/drawing/2014/main" id="{6222082C-9166-1A31-7E0B-D0DAE39A2294}"/>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13033" t="18686" r="15837" b="18686"/>
          <a:stretch/>
        </p:blipFill>
        <p:spPr>
          <a:xfrm>
            <a:off x="7878861" y="4533900"/>
            <a:ext cx="894560" cy="1181100"/>
          </a:xfrm>
          <a:prstGeom prst="rect">
            <a:avLst/>
          </a:prstGeom>
        </p:spPr>
      </p:pic>
      <p:pic>
        <p:nvPicPr>
          <p:cNvPr id="6" name="Picture 5" descr="Artificial Intelligence for Games (ebook), Ian Millington | 9781498785815 |  Boeken | bol">
            <a:extLst>
              <a:ext uri="{FF2B5EF4-FFF2-40B4-BE49-F238E27FC236}">
                <a16:creationId xmlns:a16="http://schemas.microsoft.com/office/drawing/2014/main" id="{DFC04401-C874-8A95-55D1-9DFC5ADABA5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091874" y="4554538"/>
            <a:ext cx="885052" cy="117792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 bottle of liquor with a black label&#10;&#10;Description automatically generated">
            <a:extLst>
              <a:ext uri="{FF2B5EF4-FFF2-40B4-BE49-F238E27FC236}">
                <a16:creationId xmlns:a16="http://schemas.microsoft.com/office/drawing/2014/main" id="{D0EF7B5D-06BE-653A-A228-FC652B337BFD}"/>
              </a:ext>
            </a:extLst>
          </p:cNvPr>
          <p:cNvPicPr>
            <a:picLocks noChangeAspect="1"/>
          </p:cNvPicPr>
          <p:nvPr/>
        </p:nvPicPr>
        <p:blipFill rotWithShape="1">
          <a:blip r:embed="rId8">
            <a:extLst>
              <a:ext uri="{28A0092B-C50C-407E-A947-70E740481C1C}">
                <a14:useLocalDpi xmlns:a14="http://schemas.microsoft.com/office/drawing/2010/main" val="0"/>
              </a:ext>
            </a:extLst>
          </a:blip>
          <a:srcRect l="26750" t="5610" r="30686" b="16499"/>
          <a:stretch/>
        </p:blipFill>
        <p:spPr>
          <a:xfrm>
            <a:off x="7620000" y="1790700"/>
            <a:ext cx="2443566" cy="6705600"/>
          </a:xfrm>
          <a:prstGeom prst="rect">
            <a:avLst/>
          </a:prstGeom>
        </p:spPr>
      </p:pic>
    </p:spTree>
    <p:extLst>
      <p:ext uri="{BB962C8B-B14F-4D97-AF65-F5344CB8AC3E}">
        <p14:creationId xmlns:p14="http://schemas.microsoft.com/office/powerpoint/2010/main" val="5847400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BACC325E-6D0E-30F0-40E3-9C79416CD1F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39166799" y="-42624332"/>
            <a:ext cx="96621598" cy="95402406"/>
          </a:xfrm>
          <a:prstGeom prst="ellipse">
            <a:avLst/>
          </a:prstGeom>
        </p:spPr>
      </p:pic>
      <p:pic>
        <p:nvPicPr>
          <p:cNvPr id="3" name="Picture 2">
            <a:extLst>
              <a:ext uri="{FF2B5EF4-FFF2-40B4-BE49-F238E27FC236}">
                <a16:creationId xmlns:a16="http://schemas.microsoft.com/office/drawing/2014/main" id="{6222082C-9166-1A31-7E0B-D0DAE39A2294}"/>
              </a:ext>
            </a:extLst>
          </p:cNvPr>
          <p:cNvPicPr>
            <a:picLocks noChangeAspect="1"/>
          </p:cNvPicPr>
          <p:nvPr/>
        </p:nvPicPr>
        <p:blipFill rotWithShape="1">
          <a:blip r:embed="rId5">
            <a:extLst>
              <a:ext uri="{28A0092B-C50C-407E-A947-70E740481C1C}">
                <a14:useLocalDpi xmlns:a14="http://schemas.microsoft.com/office/drawing/2010/main" val="0"/>
              </a:ext>
            </a:extLst>
          </a:blip>
          <a:srcRect l="13033" t="18686" r="15837" b="18686"/>
          <a:stretch/>
        </p:blipFill>
        <p:spPr>
          <a:xfrm>
            <a:off x="12344400" y="1905000"/>
            <a:ext cx="4876800" cy="6438900"/>
          </a:xfrm>
          <a:prstGeom prst="rect">
            <a:avLst/>
          </a:prstGeom>
        </p:spPr>
      </p:pic>
      <p:pic>
        <p:nvPicPr>
          <p:cNvPr id="4" name="Picture 3" descr="A bottle of liquor with a black label&#10;&#10;Description automatically generated">
            <a:extLst>
              <a:ext uri="{FF2B5EF4-FFF2-40B4-BE49-F238E27FC236}">
                <a16:creationId xmlns:a16="http://schemas.microsoft.com/office/drawing/2014/main" id="{783B9D96-112B-7A66-0F12-FB960F676905}"/>
              </a:ext>
            </a:extLst>
          </p:cNvPr>
          <p:cNvPicPr>
            <a:picLocks noChangeAspect="1"/>
          </p:cNvPicPr>
          <p:nvPr/>
        </p:nvPicPr>
        <p:blipFill rotWithShape="1">
          <a:blip r:embed="rId6">
            <a:extLst>
              <a:ext uri="{28A0092B-C50C-407E-A947-70E740481C1C}">
                <a14:useLocalDpi xmlns:a14="http://schemas.microsoft.com/office/drawing/2010/main" val="0"/>
              </a:ext>
            </a:extLst>
          </a:blip>
          <a:srcRect l="26750" t="5610" r="30686" b="16499"/>
          <a:stretch/>
        </p:blipFill>
        <p:spPr>
          <a:xfrm>
            <a:off x="7391400" y="1790700"/>
            <a:ext cx="2443566" cy="6705600"/>
          </a:xfrm>
          <a:prstGeom prst="rect">
            <a:avLst/>
          </a:prstGeom>
        </p:spPr>
      </p:pic>
    </p:spTree>
    <p:extLst>
      <p:ext uri="{BB962C8B-B14F-4D97-AF65-F5344CB8AC3E}">
        <p14:creationId xmlns:p14="http://schemas.microsoft.com/office/powerpoint/2010/main" val="10027755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4839765" y="-2531335"/>
            <a:ext cx="16906261" cy="14813835"/>
            <a:chOff x="0" y="0"/>
            <a:chExt cx="4452678" cy="3901586"/>
          </a:xfrm>
        </p:grpSpPr>
        <p:sp>
          <p:nvSpPr>
            <p:cNvPr id="3" name="Freeform 3"/>
            <p:cNvSpPr/>
            <p:nvPr/>
          </p:nvSpPr>
          <p:spPr>
            <a:xfrm>
              <a:off x="0" y="0"/>
              <a:ext cx="4452678" cy="3901586"/>
            </a:xfrm>
            <a:custGeom>
              <a:avLst/>
              <a:gdLst/>
              <a:ahLst/>
              <a:cxnLst/>
              <a:rect l="l" t="t" r="r" b="b"/>
              <a:pathLst>
                <a:path w="4452678" h="3901586">
                  <a:moveTo>
                    <a:pt x="0" y="0"/>
                  </a:moveTo>
                  <a:lnTo>
                    <a:pt x="4452678" y="0"/>
                  </a:lnTo>
                  <a:lnTo>
                    <a:pt x="4452678" y="3901586"/>
                  </a:lnTo>
                  <a:lnTo>
                    <a:pt x="0" y="3901586"/>
                  </a:lnTo>
                  <a:close/>
                </a:path>
              </a:pathLst>
            </a:custGeom>
            <a:solidFill>
              <a:srgbClr val="000000">
                <a:alpha val="69804"/>
              </a:srgbClr>
            </a:soli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p:cNvSpPr txBox="1"/>
            <p:nvPr/>
          </p:nvSpPr>
          <p:spPr>
            <a:xfrm>
              <a:off x="0" y="-85725"/>
              <a:ext cx="4452678" cy="398731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5" name="TextBox 5"/>
          <p:cNvSpPr txBox="1"/>
          <p:nvPr/>
        </p:nvSpPr>
        <p:spPr>
          <a:xfrm>
            <a:off x="1461698" y="5267325"/>
            <a:ext cx="10044499" cy="1397819"/>
          </a:xfrm>
          <a:prstGeom prst="rect">
            <a:avLst/>
          </a:prstGeom>
        </p:spPr>
        <p:txBody>
          <a:bodyPr wrap="square" lIns="0" tIns="0" rIns="0" bIns="0" rtlCol="0" anchor="t">
            <a:spAutoFit/>
          </a:bodyPr>
          <a:lstStyle/>
          <a:p>
            <a:pPr marL="0" marR="0" lvl="0" indent="0" algn="l" defTabSz="914400" rtl="0" eaLnBrk="1" fontAlgn="auto" latinLnBrk="0" hangingPunct="1">
              <a:lnSpc>
                <a:spcPts val="10893"/>
              </a:lnSpc>
              <a:spcBef>
                <a:spcPts val="0"/>
              </a:spcBef>
              <a:spcAft>
                <a:spcPts val="0"/>
              </a:spcAft>
              <a:buClrTx/>
              <a:buSzTx/>
              <a:buFontTx/>
              <a:buNone/>
              <a:tabLst/>
              <a:defRPr/>
            </a:pPr>
            <a:r>
              <a:rPr kumimoji="0" lang="en-US" sz="10086" b="0" i="0" u="none" strike="noStrike" kern="1200" cap="none" spc="0" normalizeH="0" baseline="0" noProof="0" dirty="0">
                <a:ln>
                  <a:noFill/>
                </a:ln>
                <a:solidFill>
                  <a:srgbClr val="FFFFFF"/>
                </a:solidFill>
                <a:effectLst/>
                <a:uLnTx/>
                <a:uFillTx/>
                <a:latin typeface="Segoe Pro 1"/>
                <a:ea typeface="+mn-ea"/>
                <a:cs typeface="+mn-cs"/>
              </a:rPr>
              <a:t>Implementation</a:t>
            </a:r>
          </a:p>
        </p:txBody>
      </p:sp>
      <p:sp>
        <p:nvSpPr>
          <p:cNvPr id="6" name="AutoShape 6"/>
          <p:cNvSpPr/>
          <p:nvPr/>
        </p:nvSpPr>
        <p:spPr>
          <a:xfrm>
            <a:off x="1461699" y="7196535"/>
            <a:ext cx="709819" cy="0"/>
          </a:xfrm>
          <a:prstGeom prst="line">
            <a:avLst/>
          </a:prstGeom>
          <a:ln w="85725" cap="flat">
            <a:solidFill>
              <a:srgbClr val="CD6418"/>
            </a:solidFill>
            <a:prstDash val="soli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Freeform 7"/>
          <p:cNvSpPr/>
          <p:nvPr/>
        </p:nvSpPr>
        <p:spPr>
          <a:xfrm flipH="1" flipV="1">
            <a:off x="12278915" y="-2531335"/>
            <a:ext cx="6748195" cy="7745418"/>
          </a:xfrm>
          <a:custGeom>
            <a:avLst/>
            <a:gdLst/>
            <a:ahLst/>
            <a:cxnLst/>
            <a:rect l="l" t="t" r="r" b="b"/>
            <a:pathLst>
              <a:path w="6748195" h="7745418">
                <a:moveTo>
                  <a:pt x="6748196" y="7745417"/>
                </a:moveTo>
                <a:lnTo>
                  <a:pt x="0" y="7745417"/>
                </a:lnTo>
                <a:lnTo>
                  <a:pt x="0" y="0"/>
                </a:lnTo>
                <a:lnTo>
                  <a:pt x="6748196" y="0"/>
                </a:lnTo>
                <a:lnTo>
                  <a:pt x="6748196" y="7745417"/>
                </a:lnTo>
                <a:close/>
              </a:path>
            </a:pathLst>
          </a:custGeom>
          <a:blipFill>
            <a:blip r:embed="rId2">
              <a:alphaModFix amt="74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8" name="Group 8"/>
          <p:cNvGrpSpPr/>
          <p:nvPr/>
        </p:nvGrpSpPr>
        <p:grpSpPr>
          <a:xfrm>
            <a:off x="-345655" y="-1112370"/>
            <a:ext cx="3134328" cy="3471925"/>
            <a:chOff x="0" y="0"/>
            <a:chExt cx="825502" cy="914416"/>
          </a:xfrm>
        </p:grpSpPr>
        <p:sp>
          <p:nvSpPr>
            <p:cNvPr id="9" name="Freeform 9"/>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72000"/>
                  </a:srgbClr>
                </a:gs>
                <a:gs pos="100000">
                  <a:srgbClr val="196697">
                    <a:alpha val="72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TextBox 10"/>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1" name="Group 11"/>
          <p:cNvGrpSpPr/>
          <p:nvPr/>
        </p:nvGrpSpPr>
        <p:grpSpPr>
          <a:xfrm>
            <a:off x="1221509" y="-2531335"/>
            <a:ext cx="3134328" cy="3471925"/>
            <a:chOff x="0" y="0"/>
            <a:chExt cx="825502" cy="914416"/>
          </a:xfrm>
        </p:grpSpPr>
        <p:sp>
          <p:nvSpPr>
            <p:cNvPr id="12" name="Freeform 12"/>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89000"/>
                  </a:srgbClr>
                </a:gs>
                <a:gs pos="100000">
                  <a:srgbClr val="196697">
                    <a:alpha val="89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13" name="TextBox 13"/>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4" name="Group 14"/>
          <p:cNvGrpSpPr/>
          <p:nvPr/>
        </p:nvGrpSpPr>
        <p:grpSpPr>
          <a:xfrm rot="-10800000">
            <a:off x="15383478" y="7629353"/>
            <a:ext cx="3134328" cy="3471925"/>
            <a:chOff x="0" y="0"/>
            <a:chExt cx="825502" cy="914416"/>
          </a:xfrm>
        </p:grpSpPr>
        <p:sp>
          <p:nvSpPr>
            <p:cNvPr id="15" name="Freeform 15"/>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72000"/>
                  </a:srgbClr>
                </a:gs>
                <a:gs pos="100000">
                  <a:srgbClr val="196697">
                    <a:alpha val="72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16" name="TextBox 16"/>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 name="Group 17"/>
          <p:cNvGrpSpPr/>
          <p:nvPr/>
        </p:nvGrpSpPr>
        <p:grpSpPr>
          <a:xfrm rot="-10800000">
            <a:off x="13816314" y="9472723"/>
            <a:ext cx="3134328" cy="3471925"/>
            <a:chOff x="0" y="0"/>
            <a:chExt cx="825502" cy="914416"/>
          </a:xfrm>
        </p:grpSpPr>
        <p:sp>
          <p:nvSpPr>
            <p:cNvPr id="18" name="Freeform 18"/>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89000"/>
                  </a:srgbClr>
                </a:gs>
                <a:gs pos="100000">
                  <a:srgbClr val="196697">
                    <a:alpha val="89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19" name="TextBox 19"/>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20" name="AutoShape 20"/>
          <p:cNvSpPr/>
          <p:nvPr/>
        </p:nvSpPr>
        <p:spPr>
          <a:xfrm flipV="1">
            <a:off x="581257" y="-272257"/>
            <a:ext cx="0" cy="10831514"/>
          </a:xfrm>
          <a:prstGeom prst="line">
            <a:avLst/>
          </a:prstGeom>
          <a:ln w="19050" cap="flat">
            <a:solidFill>
              <a:srgbClr val="00B5EB"/>
            </a:solidFill>
            <a:prstDash val="soli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21" name="Freeform 21"/>
          <p:cNvSpPr/>
          <p:nvPr/>
        </p:nvSpPr>
        <p:spPr>
          <a:xfrm>
            <a:off x="1028700" y="9258300"/>
            <a:ext cx="2612583" cy="963464"/>
          </a:xfrm>
          <a:custGeom>
            <a:avLst/>
            <a:gdLst/>
            <a:ahLst/>
            <a:cxnLst/>
            <a:rect l="l" t="t" r="r" b="b"/>
            <a:pathLst>
              <a:path w="2612583" h="963464">
                <a:moveTo>
                  <a:pt x="0" y="0"/>
                </a:moveTo>
                <a:lnTo>
                  <a:pt x="2612583" y="0"/>
                </a:lnTo>
                <a:lnTo>
                  <a:pt x="2612583" y="963464"/>
                </a:lnTo>
                <a:lnTo>
                  <a:pt x="0" y="963464"/>
                </a:lnTo>
                <a:lnTo>
                  <a:pt x="0" y="0"/>
                </a:lnTo>
                <a:close/>
              </a:path>
            </a:pathLst>
          </a:custGeom>
          <a:blipFill>
            <a:blip r:embed="rId4"/>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1152700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descr="A group of hands raised up&#10;&#10;Description automatically generated">
            <a:extLst>
              <a:ext uri="{FF2B5EF4-FFF2-40B4-BE49-F238E27FC236}">
                <a16:creationId xmlns:a16="http://schemas.microsoft.com/office/drawing/2014/main" id="{008E58B8-16D7-AF57-361B-C7024741554B}"/>
              </a:ext>
            </a:extLst>
          </p:cNvPr>
          <p:cNvPicPr>
            <a:picLocks noChangeAspect="1"/>
          </p:cNvPicPr>
          <p:nvPr/>
        </p:nvPicPr>
        <p:blipFill>
          <a:blip r:embed="rId3"/>
          <a:stretch>
            <a:fillRect/>
          </a:stretch>
        </p:blipFill>
        <p:spPr>
          <a:xfrm>
            <a:off x="4267200" y="533400"/>
            <a:ext cx="9753600" cy="9753600"/>
          </a:xfrm>
          <a:prstGeom prst="rect">
            <a:avLst/>
          </a:prstGeom>
        </p:spPr>
      </p:pic>
    </p:spTree>
    <p:extLst>
      <p:ext uri="{BB962C8B-B14F-4D97-AF65-F5344CB8AC3E}">
        <p14:creationId xmlns:p14="http://schemas.microsoft.com/office/powerpoint/2010/main" val="39548485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C666F203-70DE-FCD2-E04F-FCDE22091E22}"/>
              </a:ext>
            </a:extLst>
          </p:cNvPr>
          <p:cNvSpPr/>
          <p:nvPr/>
        </p:nvSpPr>
        <p:spPr>
          <a:xfrm>
            <a:off x="0" y="7277100"/>
            <a:ext cx="18288000" cy="3009900"/>
          </a:xfrm>
          <a:prstGeom prst="rect">
            <a:avLst/>
          </a:prstGeom>
          <a:gradFill>
            <a:gsLst>
              <a:gs pos="0">
                <a:schemeClr val="tx1">
                  <a:alpha val="0"/>
                </a:schemeClr>
              </a:gs>
              <a:gs pos="61000">
                <a:srgbClr val="000000"/>
              </a:gs>
              <a:gs pos="100000">
                <a:schemeClr val="tx1"/>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7" name="Rectangle 16">
            <a:extLst>
              <a:ext uri="{FF2B5EF4-FFF2-40B4-BE49-F238E27FC236}">
                <a16:creationId xmlns:a16="http://schemas.microsoft.com/office/drawing/2014/main" id="{CB66B946-6362-5338-78A3-8DF7C932C276}"/>
              </a:ext>
            </a:extLst>
          </p:cNvPr>
          <p:cNvSpPr/>
          <p:nvPr/>
        </p:nvSpPr>
        <p:spPr>
          <a:xfrm rot="10800000">
            <a:off x="0" y="-40838"/>
            <a:ext cx="18288000" cy="1334695"/>
          </a:xfrm>
          <a:prstGeom prst="rect">
            <a:avLst/>
          </a:prstGeom>
          <a:gradFill>
            <a:gsLst>
              <a:gs pos="0">
                <a:srgbClr val="00B5EB">
                  <a:alpha val="0"/>
                </a:srgbClr>
              </a:gs>
              <a:gs pos="100000">
                <a:srgbClr val="00B5EB"/>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 name="TextBox 2">
            <a:extLst>
              <a:ext uri="{FF2B5EF4-FFF2-40B4-BE49-F238E27FC236}">
                <a16:creationId xmlns:a16="http://schemas.microsoft.com/office/drawing/2014/main" id="{EE6ACF63-AF11-16D2-8A3C-EBF8D6B231A3}"/>
              </a:ext>
            </a:extLst>
          </p:cNvPr>
          <p:cNvSpPr txBox="1"/>
          <p:nvPr/>
        </p:nvSpPr>
        <p:spPr>
          <a:xfrm>
            <a:off x="1143000" y="1077242"/>
            <a:ext cx="2560316" cy="584775"/>
          </a:xfrm>
          <a:prstGeom prst="rect">
            <a:avLst/>
          </a:prstGeom>
          <a:noFill/>
        </p:spPr>
        <p:txBody>
          <a:bodyPr wrap="none" rtlCol="0">
            <a:spAutoFit/>
          </a:bodyPr>
          <a:lstStyle/>
          <a:p>
            <a:r>
              <a:rPr lang="en-GB" sz="3200" dirty="0">
                <a:solidFill>
                  <a:schemeClr val="bg1"/>
                </a:solidFill>
                <a:latin typeface="Segoe Pro Bold" panose="020B0802040504020203" pitchFamily="34" charset="0"/>
              </a:rPr>
              <a:t>Review Data</a:t>
            </a:r>
            <a:endParaRPr lang="en-NL" sz="3200" dirty="0">
              <a:solidFill>
                <a:schemeClr val="bg1"/>
              </a:solidFill>
              <a:latin typeface="Segoe Pro Bold" panose="020B0802040504020203" pitchFamily="34" charset="0"/>
            </a:endParaRPr>
          </a:p>
        </p:txBody>
      </p:sp>
      <p:sp>
        <p:nvSpPr>
          <p:cNvPr id="4" name="TextBox 3">
            <a:extLst>
              <a:ext uri="{FF2B5EF4-FFF2-40B4-BE49-F238E27FC236}">
                <a16:creationId xmlns:a16="http://schemas.microsoft.com/office/drawing/2014/main" id="{D6090510-4EB9-97A4-F6BC-D3DA7648D9AC}"/>
              </a:ext>
            </a:extLst>
          </p:cNvPr>
          <p:cNvSpPr txBox="1"/>
          <p:nvPr/>
        </p:nvSpPr>
        <p:spPr>
          <a:xfrm>
            <a:off x="14347398" y="1200352"/>
            <a:ext cx="3447419" cy="461665"/>
          </a:xfrm>
          <a:prstGeom prst="rect">
            <a:avLst/>
          </a:prstGeom>
          <a:noFill/>
        </p:spPr>
        <p:txBody>
          <a:bodyPr wrap="none" rtlCol="0">
            <a:spAutoFit/>
          </a:bodyPr>
          <a:lstStyle/>
          <a:p>
            <a:r>
              <a:rPr lang="en-GB" sz="2400" dirty="0">
                <a:solidFill>
                  <a:schemeClr val="bg1"/>
                </a:solidFill>
                <a:latin typeface="Segoe Pro" panose="020B0502040504020203" pitchFamily="34" charset="0"/>
              </a:rPr>
              <a:t>Welcome, </a:t>
            </a:r>
            <a:r>
              <a:rPr lang="en-GB" sz="2400" dirty="0">
                <a:solidFill>
                  <a:srgbClr val="00B5EB"/>
                </a:solidFill>
                <a:latin typeface="Segoe Pro" panose="020B0502040504020203" pitchFamily="34" charset="0"/>
              </a:rPr>
              <a:t>Stan</a:t>
            </a:r>
            <a:r>
              <a:rPr lang="en-GB" sz="2400" dirty="0">
                <a:solidFill>
                  <a:schemeClr val="bg1"/>
                </a:solidFill>
                <a:latin typeface="Segoe Pro" panose="020B0502040504020203" pitchFamily="34" charset="0"/>
              </a:rPr>
              <a:t>! (20 – 30)</a:t>
            </a:r>
            <a:endParaRPr lang="en-NL" sz="2400" dirty="0">
              <a:solidFill>
                <a:schemeClr val="bg1"/>
              </a:solidFill>
              <a:latin typeface="Segoe Pro" panose="020B0502040504020203" pitchFamily="34" charset="0"/>
            </a:endParaRPr>
          </a:p>
        </p:txBody>
      </p:sp>
      <p:sp>
        <p:nvSpPr>
          <p:cNvPr id="6" name="Freeform 6"/>
          <p:cNvSpPr/>
          <p:nvPr/>
        </p:nvSpPr>
        <p:spPr>
          <a:xfrm>
            <a:off x="15182234" y="9481973"/>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3"/>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8" name="TextBox 7">
            <a:extLst>
              <a:ext uri="{FF2B5EF4-FFF2-40B4-BE49-F238E27FC236}">
                <a16:creationId xmlns:a16="http://schemas.microsoft.com/office/drawing/2014/main" id="{5D18236A-23CA-EE97-2E80-C5119863F627}"/>
              </a:ext>
            </a:extLst>
          </p:cNvPr>
          <p:cNvSpPr txBox="1"/>
          <p:nvPr/>
        </p:nvSpPr>
        <p:spPr>
          <a:xfrm>
            <a:off x="1143000" y="4457700"/>
            <a:ext cx="16350726" cy="7109639"/>
          </a:xfrm>
          <a:prstGeom prst="rect">
            <a:avLst/>
          </a:prstGeom>
          <a:noFill/>
        </p:spPr>
        <p:txBody>
          <a:bodyPr wrap="square" rtlCol="0">
            <a:spAutoFit/>
          </a:bodyPr>
          <a:lstStyle/>
          <a:p>
            <a:pPr algn="just"/>
            <a:r>
              <a:rPr lang="en-US" sz="2400" b="1" dirty="0">
                <a:solidFill>
                  <a:schemeClr val="bg1"/>
                </a:solidFill>
                <a:latin typeface="Segoe Pro Light" panose="020F0502020204030204" pitchFamily="34" charset="0"/>
              </a:rPr>
              <a:t>Review: #27 </a:t>
            </a:r>
            <a:r>
              <a:rPr lang="en-US" sz="2400" b="1" dirty="0" err="1">
                <a:solidFill>
                  <a:schemeClr val="bg1"/>
                </a:solidFill>
                <a:latin typeface="Segoe Pro Light" panose="020F0502020204030204" pitchFamily="34" charset="0"/>
              </a:rPr>
              <a:t>Aberlour</a:t>
            </a:r>
            <a:r>
              <a:rPr lang="en-US" sz="2400" b="1" dirty="0">
                <a:solidFill>
                  <a:schemeClr val="bg1"/>
                </a:solidFill>
                <a:latin typeface="Segoe Pro Light" panose="020F0502020204030204" pitchFamily="34" charset="0"/>
              </a:rPr>
              <a:t> 18 double cask matured (blind)</a:t>
            </a:r>
          </a:p>
          <a:p>
            <a:pPr algn="just"/>
            <a:endParaRPr lang="en-US" sz="2400" dirty="0">
              <a:solidFill>
                <a:schemeClr val="bg1"/>
              </a:solidFill>
              <a:latin typeface="Segoe Pro Light" panose="020F0502020204030204" pitchFamily="34" charset="0"/>
            </a:endParaRPr>
          </a:p>
          <a:p>
            <a:pPr algn="just"/>
            <a:r>
              <a:rPr lang="en-US" sz="2400" b="1" dirty="0">
                <a:solidFill>
                  <a:schemeClr val="bg1"/>
                </a:solidFill>
                <a:latin typeface="Segoe Pro Light" panose="020F0502020204030204" pitchFamily="34" charset="0"/>
              </a:rPr>
              <a:t>Details: </a:t>
            </a:r>
            <a:r>
              <a:rPr lang="en-US" sz="2400" dirty="0">
                <a:solidFill>
                  <a:schemeClr val="bg1"/>
                </a:solidFill>
                <a:latin typeface="Segoe Pro Light" panose="020F0502020204030204" pitchFamily="34" charset="0"/>
              </a:rPr>
              <a:t>My first taste of anything </a:t>
            </a:r>
            <a:r>
              <a:rPr lang="en-US" sz="2400" dirty="0" err="1">
                <a:solidFill>
                  <a:schemeClr val="bg1"/>
                </a:solidFill>
                <a:latin typeface="Segoe Pro Light" panose="020F0502020204030204" pitchFamily="34" charset="0"/>
              </a:rPr>
              <a:t>Aberlour</a:t>
            </a:r>
            <a:r>
              <a:rPr lang="en-US" sz="2400" dirty="0">
                <a:solidFill>
                  <a:schemeClr val="bg1"/>
                </a:solidFill>
                <a:latin typeface="Segoe Pro Light" panose="020F0502020204030204" pitchFamily="34" charset="0"/>
              </a:rPr>
              <a:t>, poured by the lady friend with notes taken blind. Rested neat for 10 min in a </a:t>
            </a:r>
            <a:r>
              <a:rPr lang="en-US" sz="2400" dirty="0" err="1">
                <a:solidFill>
                  <a:schemeClr val="bg1"/>
                </a:solidFill>
                <a:latin typeface="Segoe Pro Light" panose="020F0502020204030204" pitchFamily="34" charset="0"/>
              </a:rPr>
              <a:t>glencairn</a:t>
            </a:r>
            <a:r>
              <a:rPr lang="en-US" sz="2400" dirty="0">
                <a:solidFill>
                  <a:schemeClr val="bg1"/>
                </a:solidFill>
                <a:latin typeface="Segoe Pro Light" panose="020F0502020204030204" pitchFamily="34" charset="0"/>
              </a:rPr>
              <a:t>.</a:t>
            </a:r>
          </a:p>
          <a:p>
            <a:pPr algn="just"/>
            <a:endParaRPr lang="en-US" sz="2400" dirty="0">
              <a:solidFill>
                <a:schemeClr val="bg1"/>
              </a:solidFill>
              <a:latin typeface="Segoe Pro Light" panose="020F0502020204030204" pitchFamily="34" charset="0"/>
            </a:endParaRPr>
          </a:p>
          <a:p>
            <a:pPr algn="just"/>
            <a:r>
              <a:rPr lang="en-US" sz="2400" b="1" dirty="0">
                <a:solidFill>
                  <a:schemeClr val="bg1"/>
                </a:solidFill>
                <a:latin typeface="Segoe Pro Light" panose="020F0502020204030204" pitchFamily="34" charset="0"/>
              </a:rPr>
              <a:t>Nose: </a:t>
            </a:r>
            <a:r>
              <a:rPr lang="en-US" sz="2400" dirty="0">
                <a:solidFill>
                  <a:schemeClr val="bg1"/>
                </a:solidFill>
                <a:latin typeface="Segoe Pro Light" panose="020F0502020204030204" pitchFamily="34" charset="0"/>
              </a:rPr>
              <a:t>Musty wine, dark fruits, pears, vanilla, oak</a:t>
            </a:r>
          </a:p>
          <a:p>
            <a:pPr algn="just"/>
            <a:endParaRPr lang="en-US" sz="2400" dirty="0">
              <a:solidFill>
                <a:schemeClr val="bg1"/>
              </a:solidFill>
              <a:latin typeface="Segoe Pro Light" panose="020F0502020204030204" pitchFamily="34" charset="0"/>
            </a:endParaRPr>
          </a:p>
          <a:p>
            <a:pPr algn="just"/>
            <a:r>
              <a:rPr lang="en-US" sz="2400" b="1" dirty="0">
                <a:solidFill>
                  <a:schemeClr val="bg1"/>
                </a:solidFill>
                <a:latin typeface="Segoe Pro Light" panose="020F0502020204030204" pitchFamily="34" charset="0"/>
              </a:rPr>
              <a:t>Taste: </a:t>
            </a:r>
            <a:r>
              <a:rPr lang="en-US" sz="2400" dirty="0">
                <a:solidFill>
                  <a:schemeClr val="bg1"/>
                </a:solidFill>
                <a:latin typeface="Segoe Pro Light" panose="020F0502020204030204" pitchFamily="34" charset="0"/>
              </a:rPr>
              <a:t>Vanilla, butterscotch, bitter oak, that musty flavor again. sherry? Some odd spicy candy note, it reminds me of those weird candies they sell in old timey stores that kids buy without knowing they won't taste sweet</a:t>
            </a:r>
          </a:p>
          <a:p>
            <a:pPr algn="just"/>
            <a:endParaRPr lang="en-US" sz="2400" dirty="0">
              <a:solidFill>
                <a:schemeClr val="bg1"/>
              </a:solidFill>
              <a:latin typeface="Segoe Pro Light" panose="020F0502020204030204" pitchFamily="34" charset="0"/>
            </a:endParaRPr>
          </a:p>
          <a:p>
            <a:pPr algn="just"/>
            <a:r>
              <a:rPr lang="en-US" sz="2400" b="1" dirty="0">
                <a:solidFill>
                  <a:schemeClr val="bg1"/>
                </a:solidFill>
                <a:latin typeface="Segoe Pro Light" panose="020F0502020204030204" pitchFamily="34" charset="0"/>
              </a:rPr>
              <a:t>Finish: </a:t>
            </a:r>
            <a:r>
              <a:rPr lang="en-US" sz="2400" dirty="0">
                <a:solidFill>
                  <a:schemeClr val="bg1"/>
                </a:solidFill>
                <a:latin typeface="Segoe Pro Light" panose="020F0502020204030204" pitchFamily="34" charset="0"/>
              </a:rPr>
              <a:t>The spicy candy keeps going, tingles a good long while, tobacco combines with oak, like licking a humidor. Jumps from mostly sweet on the palate to a spicy finish very quickly</a:t>
            </a:r>
          </a:p>
          <a:p>
            <a:pPr algn="just"/>
            <a:endParaRPr lang="en-US" sz="2400" dirty="0">
              <a:solidFill>
                <a:schemeClr val="bg1"/>
              </a:solidFill>
              <a:latin typeface="Segoe Pro Light" panose="020F0502020204030204" pitchFamily="34" charset="0"/>
            </a:endParaRPr>
          </a:p>
          <a:p>
            <a:pPr algn="just"/>
            <a:r>
              <a:rPr lang="en-US" sz="2400" b="1" dirty="0">
                <a:solidFill>
                  <a:schemeClr val="bg1"/>
                </a:solidFill>
                <a:latin typeface="Segoe Pro Light" panose="020F0502020204030204" pitchFamily="34" charset="0"/>
              </a:rPr>
              <a:t>Overall: </a:t>
            </a:r>
            <a:r>
              <a:rPr lang="en-US" sz="2400" dirty="0">
                <a:solidFill>
                  <a:schemeClr val="bg1"/>
                </a:solidFill>
                <a:latin typeface="Segoe Pro Light" panose="020F0502020204030204" pitchFamily="34" charset="0"/>
              </a:rPr>
              <a:t>I did not guess scotch at all for this one. I remember this being very different and a lot sweeter when I first bought and opened it. The sherry(hah what a wine note) is very present, but this does a great job of showing the other cask as well and had me fooled. I think sherry casks might be something to keep looking for next liquor trip, I'm very happy with this</a:t>
            </a:r>
          </a:p>
          <a:p>
            <a:pPr algn="just"/>
            <a:endParaRPr lang="en-US" sz="2400" dirty="0">
              <a:solidFill>
                <a:schemeClr val="bg1"/>
              </a:solidFill>
              <a:latin typeface="Segoe Pro Light" panose="020F0502020204030204" pitchFamily="34" charset="0"/>
            </a:endParaRPr>
          </a:p>
          <a:p>
            <a:pPr algn="just"/>
            <a:r>
              <a:rPr lang="en-US" sz="2400" dirty="0">
                <a:solidFill>
                  <a:schemeClr val="bg1"/>
                </a:solidFill>
                <a:latin typeface="Segoe Pro Light" panose="020F0502020204030204" pitchFamily="34" charset="0"/>
              </a:rPr>
              <a:t>Thanks for reading!</a:t>
            </a:r>
          </a:p>
          <a:p>
            <a:pPr algn="just"/>
            <a:endParaRPr lang="en-US" sz="2400" dirty="0">
              <a:solidFill>
                <a:schemeClr val="bg1"/>
              </a:solidFill>
              <a:latin typeface="Segoe Pro Light" panose="020F0502020204030204" pitchFamily="34" charset="0"/>
            </a:endParaRPr>
          </a:p>
          <a:p>
            <a:pPr algn="just"/>
            <a:r>
              <a:rPr lang="en-US" sz="2400" dirty="0">
                <a:solidFill>
                  <a:schemeClr val="bg1"/>
                </a:solidFill>
                <a:latin typeface="Segoe Pro Light" panose="020F0502020204030204" pitchFamily="34" charset="0"/>
              </a:rPr>
              <a:t>Rank: 7</a:t>
            </a:r>
            <a:endParaRPr lang="en-NL" sz="2400" dirty="0">
              <a:solidFill>
                <a:schemeClr val="bg1"/>
              </a:solidFill>
              <a:latin typeface="Segoe Pro Light" panose="020F0502020204030204" pitchFamily="34" charset="0"/>
            </a:endParaRPr>
          </a:p>
        </p:txBody>
      </p:sp>
      <p:sp>
        <p:nvSpPr>
          <p:cNvPr id="5" name="TextBox 4">
            <a:extLst>
              <a:ext uri="{FF2B5EF4-FFF2-40B4-BE49-F238E27FC236}">
                <a16:creationId xmlns:a16="http://schemas.microsoft.com/office/drawing/2014/main" id="{B8132696-0931-E24E-7244-260786B34214}"/>
              </a:ext>
            </a:extLst>
          </p:cNvPr>
          <p:cNvSpPr txBox="1"/>
          <p:nvPr/>
        </p:nvSpPr>
        <p:spPr>
          <a:xfrm>
            <a:off x="1143000" y="2793285"/>
            <a:ext cx="2954655" cy="707886"/>
          </a:xfrm>
          <a:prstGeom prst="rect">
            <a:avLst/>
          </a:prstGeom>
          <a:noFill/>
        </p:spPr>
        <p:txBody>
          <a:bodyPr wrap="none" rtlCol="0">
            <a:spAutoFit/>
          </a:bodyPr>
          <a:lstStyle/>
          <a:p>
            <a:r>
              <a:rPr lang="en-GB" sz="4000" dirty="0" err="1">
                <a:solidFill>
                  <a:schemeClr val="bg1"/>
                </a:solidFill>
                <a:latin typeface="Segoe Pro Bold" panose="020B0802040504020203" pitchFamily="34" charset="0"/>
              </a:rPr>
              <a:t>Aberlour</a:t>
            </a:r>
            <a:r>
              <a:rPr lang="en-GB" sz="4000" dirty="0">
                <a:solidFill>
                  <a:schemeClr val="bg1"/>
                </a:solidFill>
                <a:latin typeface="Segoe Pro Bold" panose="020B0802040504020203" pitchFamily="34" charset="0"/>
              </a:rPr>
              <a:t> 18</a:t>
            </a:r>
            <a:endParaRPr lang="en-NL" sz="4000" dirty="0">
              <a:solidFill>
                <a:schemeClr val="bg1"/>
              </a:solidFill>
              <a:latin typeface="Segoe Pro Bold" panose="020B0802040504020203" pitchFamily="34" charset="0"/>
            </a:endParaRPr>
          </a:p>
        </p:txBody>
      </p:sp>
      <p:sp>
        <p:nvSpPr>
          <p:cNvPr id="7" name="TextBox 6">
            <a:extLst>
              <a:ext uri="{FF2B5EF4-FFF2-40B4-BE49-F238E27FC236}">
                <a16:creationId xmlns:a16="http://schemas.microsoft.com/office/drawing/2014/main" id="{3AC0A00B-351B-8683-8A6E-16EA2E90AF17}"/>
              </a:ext>
            </a:extLst>
          </p:cNvPr>
          <p:cNvSpPr txBox="1"/>
          <p:nvPr/>
        </p:nvSpPr>
        <p:spPr>
          <a:xfrm>
            <a:off x="1143000" y="3408957"/>
            <a:ext cx="2911951" cy="461665"/>
          </a:xfrm>
          <a:prstGeom prst="rect">
            <a:avLst/>
          </a:prstGeom>
          <a:noFill/>
        </p:spPr>
        <p:txBody>
          <a:bodyPr wrap="none" rtlCol="0">
            <a:spAutoFit/>
          </a:bodyPr>
          <a:lstStyle/>
          <a:p>
            <a:r>
              <a:rPr lang="en-GB" sz="2400" dirty="0">
                <a:solidFill>
                  <a:schemeClr val="bg1"/>
                </a:solidFill>
                <a:latin typeface="Segoe Pro Light" panose="020F0502020204030204" pitchFamily="34" charset="0"/>
              </a:rPr>
              <a:t>by </a:t>
            </a:r>
            <a:r>
              <a:rPr lang="en-GB" sz="2400" dirty="0" err="1">
                <a:solidFill>
                  <a:srgbClr val="00B5EB"/>
                </a:solidFill>
                <a:latin typeface="Segoe Pro Light" panose="020F0502020204030204" pitchFamily="34" charset="0"/>
              </a:rPr>
              <a:t>SomeWhiskySnob</a:t>
            </a:r>
            <a:endParaRPr lang="en-NL" sz="2400" dirty="0">
              <a:solidFill>
                <a:schemeClr val="bg1"/>
              </a:solidFill>
              <a:latin typeface="Segoe Pro Light" panose="020F0502020204030204" pitchFamily="34" charset="0"/>
            </a:endParaRPr>
          </a:p>
        </p:txBody>
      </p:sp>
      <p:sp>
        <p:nvSpPr>
          <p:cNvPr id="14" name="Rectangle: Rounded Corners 13">
            <a:extLst>
              <a:ext uri="{FF2B5EF4-FFF2-40B4-BE49-F238E27FC236}">
                <a16:creationId xmlns:a16="http://schemas.microsoft.com/office/drawing/2014/main" id="{76ACD76C-19C6-5762-50F0-A76606E15914}"/>
              </a:ext>
            </a:extLst>
          </p:cNvPr>
          <p:cNvSpPr/>
          <p:nvPr/>
        </p:nvSpPr>
        <p:spPr>
          <a:xfrm>
            <a:off x="10591800" y="2793285"/>
            <a:ext cx="3124200" cy="1077337"/>
          </a:xfrm>
          <a:prstGeom prst="roundRect">
            <a:avLst/>
          </a:prstGeom>
          <a:solidFill>
            <a:srgbClr val="00B5EB"/>
          </a:solidFill>
          <a:ln>
            <a:solidFill>
              <a:srgbClr val="00B5E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Review (y)</a:t>
            </a:r>
            <a:endParaRPr lang="en-NL" dirty="0"/>
          </a:p>
        </p:txBody>
      </p:sp>
      <p:sp>
        <p:nvSpPr>
          <p:cNvPr id="15" name="Rectangle: Rounded Corners 14">
            <a:extLst>
              <a:ext uri="{FF2B5EF4-FFF2-40B4-BE49-F238E27FC236}">
                <a16:creationId xmlns:a16="http://schemas.microsoft.com/office/drawing/2014/main" id="{43A79EFF-3E2F-A898-9930-7E2773E5C66A}"/>
              </a:ext>
            </a:extLst>
          </p:cNvPr>
          <p:cNvSpPr/>
          <p:nvPr/>
        </p:nvSpPr>
        <p:spPr>
          <a:xfrm>
            <a:off x="14347398" y="2793285"/>
            <a:ext cx="3124200" cy="1077337"/>
          </a:xfrm>
          <a:prstGeom prst="roundRect">
            <a:avLst/>
          </a:prstGeom>
          <a:solidFill>
            <a:schemeClr val="tx1">
              <a:lumMod val="75000"/>
              <a:lumOff val="25000"/>
            </a:schemeClr>
          </a:solidFill>
          <a:ln>
            <a:solidFill>
              <a:srgbClr val="00B5E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Comment (n)</a:t>
            </a:r>
            <a:endParaRPr lang="en-NL" dirty="0"/>
          </a:p>
        </p:txBody>
      </p:sp>
      <p:grpSp>
        <p:nvGrpSpPr>
          <p:cNvPr id="19" name="Group 18">
            <a:extLst>
              <a:ext uri="{FF2B5EF4-FFF2-40B4-BE49-F238E27FC236}">
                <a16:creationId xmlns:a16="http://schemas.microsoft.com/office/drawing/2014/main" id="{287889E3-9A75-E054-80C0-B255E9720706}"/>
              </a:ext>
            </a:extLst>
          </p:cNvPr>
          <p:cNvGrpSpPr/>
          <p:nvPr/>
        </p:nvGrpSpPr>
        <p:grpSpPr>
          <a:xfrm>
            <a:off x="18288000" y="2793285"/>
            <a:ext cx="16350726" cy="2864744"/>
            <a:chOff x="1143000" y="2793285"/>
            <a:chExt cx="16350726" cy="2864744"/>
          </a:xfrm>
        </p:grpSpPr>
        <p:sp>
          <p:nvSpPr>
            <p:cNvPr id="20" name="TextBox 19">
              <a:extLst>
                <a:ext uri="{FF2B5EF4-FFF2-40B4-BE49-F238E27FC236}">
                  <a16:creationId xmlns:a16="http://schemas.microsoft.com/office/drawing/2014/main" id="{1CAA97CE-D51F-4AE8-A8E1-BEDF8367063C}"/>
                </a:ext>
              </a:extLst>
            </p:cNvPr>
            <p:cNvSpPr txBox="1"/>
            <p:nvPr/>
          </p:nvSpPr>
          <p:spPr>
            <a:xfrm>
              <a:off x="1143000" y="4457700"/>
              <a:ext cx="16350726" cy="1200329"/>
            </a:xfrm>
            <a:prstGeom prst="rect">
              <a:avLst/>
            </a:prstGeom>
            <a:noFill/>
          </p:spPr>
          <p:txBody>
            <a:bodyPr wrap="square" rtlCol="0">
              <a:spAutoFit/>
            </a:bodyPr>
            <a:lstStyle/>
            <a:p>
              <a:pPr algn="just"/>
              <a:r>
                <a:rPr lang="en-US" sz="2400" dirty="0">
                  <a:solidFill>
                    <a:schemeClr val="bg1"/>
                  </a:solidFill>
                  <a:latin typeface="Segoe Pro Light" panose="020F0502020204030204" pitchFamily="34" charset="0"/>
                </a:rPr>
                <a:t>Would be interested to know for sure. I assume 18 year old whisky with a lot of that time spent in sherry casks would not need any artificial </a:t>
              </a:r>
              <a:r>
                <a:rPr lang="en-US" sz="2400" dirty="0" err="1">
                  <a:solidFill>
                    <a:schemeClr val="bg1"/>
                  </a:solidFill>
                  <a:latin typeface="Segoe Pro Light" panose="020F0502020204030204" pitchFamily="34" charset="0"/>
                </a:rPr>
                <a:t>colouring</a:t>
              </a:r>
              <a:r>
                <a:rPr lang="en-US" sz="2400" dirty="0">
                  <a:solidFill>
                    <a:schemeClr val="bg1"/>
                  </a:solidFill>
                  <a:latin typeface="Segoe Pro Light" panose="020F0502020204030204" pitchFamily="34" charset="0"/>
                </a:rPr>
                <a:t> to get that dark. I also think it looks slightly different to the normal e150 </a:t>
              </a:r>
              <a:r>
                <a:rPr lang="en-US" sz="2400" dirty="0" err="1">
                  <a:solidFill>
                    <a:schemeClr val="bg1"/>
                  </a:solidFill>
                  <a:latin typeface="Segoe Pro Light" panose="020F0502020204030204" pitchFamily="34" charset="0"/>
                </a:rPr>
                <a:t>colour</a:t>
              </a:r>
              <a:r>
                <a:rPr lang="en-US" sz="2400" dirty="0">
                  <a:solidFill>
                    <a:schemeClr val="bg1"/>
                  </a:solidFill>
                  <a:latin typeface="Segoe Pro Light" panose="020F0502020204030204" pitchFamily="34" charset="0"/>
                </a:rPr>
                <a:t> to me, a slightly more red darkness, but I'm definitely no expert.</a:t>
              </a:r>
              <a:endParaRPr lang="en-NL" sz="2400" dirty="0">
                <a:solidFill>
                  <a:schemeClr val="bg1"/>
                </a:solidFill>
                <a:latin typeface="Segoe Pro Light" panose="020F0502020204030204" pitchFamily="34" charset="0"/>
              </a:endParaRPr>
            </a:p>
          </p:txBody>
        </p:sp>
        <p:sp>
          <p:nvSpPr>
            <p:cNvPr id="21" name="TextBox 20">
              <a:extLst>
                <a:ext uri="{FF2B5EF4-FFF2-40B4-BE49-F238E27FC236}">
                  <a16:creationId xmlns:a16="http://schemas.microsoft.com/office/drawing/2014/main" id="{68272202-ABE1-A1FE-0AB8-591615FA0EE8}"/>
                </a:ext>
              </a:extLst>
            </p:cNvPr>
            <p:cNvSpPr txBox="1"/>
            <p:nvPr/>
          </p:nvSpPr>
          <p:spPr>
            <a:xfrm>
              <a:off x="1143000" y="2793285"/>
              <a:ext cx="2954655" cy="707886"/>
            </a:xfrm>
            <a:prstGeom prst="rect">
              <a:avLst/>
            </a:prstGeom>
            <a:noFill/>
          </p:spPr>
          <p:txBody>
            <a:bodyPr wrap="none" rtlCol="0">
              <a:spAutoFit/>
            </a:bodyPr>
            <a:lstStyle/>
            <a:p>
              <a:r>
                <a:rPr lang="en-GB" sz="4000" dirty="0" err="1">
                  <a:solidFill>
                    <a:schemeClr val="bg1"/>
                  </a:solidFill>
                  <a:latin typeface="Segoe Pro Bold" panose="020B0802040504020203" pitchFamily="34" charset="0"/>
                </a:rPr>
                <a:t>Aberlour</a:t>
              </a:r>
              <a:r>
                <a:rPr lang="en-GB" sz="4000" dirty="0">
                  <a:solidFill>
                    <a:schemeClr val="bg1"/>
                  </a:solidFill>
                  <a:latin typeface="Segoe Pro Bold" panose="020B0802040504020203" pitchFamily="34" charset="0"/>
                </a:rPr>
                <a:t> 18</a:t>
              </a:r>
              <a:endParaRPr lang="en-NL" sz="4000" dirty="0">
                <a:solidFill>
                  <a:schemeClr val="bg1"/>
                </a:solidFill>
                <a:latin typeface="Segoe Pro Bold" panose="020B0802040504020203" pitchFamily="34" charset="0"/>
              </a:endParaRPr>
            </a:p>
          </p:txBody>
        </p:sp>
        <p:sp>
          <p:nvSpPr>
            <p:cNvPr id="22" name="TextBox 21">
              <a:extLst>
                <a:ext uri="{FF2B5EF4-FFF2-40B4-BE49-F238E27FC236}">
                  <a16:creationId xmlns:a16="http://schemas.microsoft.com/office/drawing/2014/main" id="{338730F1-A8FA-4450-49A6-77075F034B74}"/>
                </a:ext>
              </a:extLst>
            </p:cNvPr>
            <p:cNvSpPr txBox="1"/>
            <p:nvPr/>
          </p:nvSpPr>
          <p:spPr>
            <a:xfrm>
              <a:off x="1143000" y="3408957"/>
              <a:ext cx="3223959" cy="461665"/>
            </a:xfrm>
            <a:prstGeom prst="rect">
              <a:avLst/>
            </a:prstGeom>
            <a:noFill/>
          </p:spPr>
          <p:txBody>
            <a:bodyPr wrap="none" rtlCol="0">
              <a:spAutoFit/>
            </a:bodyPr>
            <a:lstStyle/>
            <a:p>
              <a:r>
                <a:rPr lang="en-GB" sz="2400" dirty="0">
                  <a:solidFill>
                    <a:schemeClr val="bg1"/>
                  </a:solidFill>
                  <a:latin typeface="Segoe Pro Light" panose="020F0502020204030204" pitchFamily="34" charset="0"/>
                </a:rPr>
                <a:t>by </a:t>
              </a:r>
              <a:r>
                <a:rPr lang="en-GB" sz="2400" dirty="0" err="1">
                  <a:solidFill>
                    <a:srgbClr val="00B5EB"/>
                  </a:solidFill>
                  <a:latin typeface="Segoe Pro Light" panose="020F0502020204030204" pitchFamily="34" charset="0"/>
                </a:rPr>
                <a:t>AnotherWhiskyLover</a:t>
              </a:r>
              <a:endParaRPr lang="en-NL" sz="2400" dirty="0">
                <a:solidFill>
                  <a:schemeClr val="bg1"/>
                </a:solidFill>
                <a:latin typeface="Segoe Pro Light" panose="020F0502020204030204" pitchFamily="34" charset="0"/>
              </a:endParaRPr>
            </a:p>
          </p:txBody>
        </p:sp>
        <p:sp>
          <p:nvSpPr>
            <p:cNvPr id="23" name="Rectangle: Rounded Corners 22">
              <a:extLst>
                <a:ext uri="{FF2B5EF4-FFF2-40B4-BE49-F238E27FC236}">
                  <a16:creationId xmlns:a16="http://schemas.microsoft.com/office/drawing/2014/main" id="{EBB405F9-5AB3-BC05-3317-595730E30F42}"/>
                </a:ext>
              </a:extLst>
            </p:cNvPr>
            <p:cNvSpPr/>
            <p:nvPr/>
          </p:nvSpPr>
          <p:spPr>
            <a:xfrm>
              <a:off x="10591800" y="2793285"/>
              <a:ext cx="3124200" cy="1077337"/>
            </a:xfrm>
            <a:prstGeom prst="roundRect">
              <a:avLst/>
            </a:prstGeom>
            <a:solidFill>
              <a:srgbClr val="00B5EB"/>
            </a:solidFill>
            <a:ln>
              <a:solidFill>
                <a:srgbClr val="00B5E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Review (y)</a:t>
              </a:r>
              <a:endParaRPr lang="en-NL" dirty="0"/>
            </a:p>
          </p:txBody>
        </p:sp>
        <p:sp>
          <p:nvSpPr>
            <p:cNvPr id="24" name="Rectangle: Rounded Corners 23">
              <a:extLst>
                <a:ext uri="{FF2B5EF4-FFF2-40B4-BE49-F238E27FC236}">
                  <a16:creationId xmlns:a16="http://schemas.microsoft.com/office/drawing/2014/main" id="{BEF220CD-397E-C34D-F551-0EBC13969477}"/>
                </a:ext>
              </a:extLst>
            </p:cNvPr>
            <p:cNvSpPr/>
            <p:nvPr/>
          </p:nvSpPr>
          <p:spPr>
            <a:xfrm>
              <a:off x="14347398" y="2793285"/>
              <a:ext cx="3124200" cy="1077337"/>
            </a:xfrm>
            <a:prstGeom prst="roundRect">
              <a:avLst/>
            </a:prstGeom>
            <a:solidFill>
              <a:schemeClr val="tx1">
                <a:lumMod val="75000"/>
                <a:lumOff val="25000"/>
              </a:schemeClr>
            </a:solidFill>
            <a:ln>
              <a:solidFill>
                <a:srgbClr val="00B5E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Comment (n)</a:t>
              </a:r>
              <a:endParaRPr lang="en-NL" dirty="0"/>
            </a:p>
          </p:txBody>
        </p:sp>
      </p:grpSp>
    </p:spTree>
    <p:extLst>
      <p:ext uri="{BB962C8B-B14F-4D97-AF65-F5344CB8AC3E}">
        <p14:creationId xmlns:p14="http://schemas.microsoft.com/office/powerpoint/2010/main" val="329908565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5" grpId="0"/>
      <p:bldP spid="7" grpId="0"/>
      <p:bldP spid="14" grpId="0" animBg="1"/>
      <p:bldP spid="15" grpId="0" animBg="1"/>
      <p:bldP spid="15"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zure (colour)">
            <a:extLst>
              <a:ext uri="{FF2B5EF4-FFF2-40B4-BE49-F238E27FC236}">
                <a16:creationId xmlns:a16="http://schemas.microsoft.com/office/drawing/2014/main" id="{97B361E4-94C0-D12C-BE80-F1FC3D03B30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Tree>
    <p:extLst>
      <p:ext uri="{BB962C8B-B14F-4D97-AF65-F5344CB8AC3E}">
        <p14:creationId xmlns:p14="http://schemas.microsoft.com/office/powerpoint/2010/main" val="13563694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Freeform 6"/>
          <p:cNvSpPr/>
          <p:nvPr/>
        </p:nvSpPr>
        <p:spPr>
          <a:xfrm>
            <a:off x="15182234" y="190500"/>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2"/>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pic>
        <p:nvPicPr>
          <p:cNvPr id="18" name="Picture 17" descr="A cartoon character with arms and legs and a sad face&#10;&#10;Description automatically generated">
            <a:extLst>
              <a:ext uri="{FF2B5EF4-FFF2-40B4-BE49-F238E27FC236}">
                <a16:creationId xmlns:a16="http://schemas.microsoft.com/office/drawing/2014/main" id="{C03DAC6E-8DAD-049C-B588-E677A35FBF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2400" y="5198532"/>
            <a:ext cx="3886200" cy="3886200"/>
          </a:xfrm>
          <a:prstGeom prst="rect">
            <a:avLst/>
          </a:prstGeom>
        </p:spPr>
      </p:pic>
      <p:pic>
        <p:nvPicPr>
          <p:cNvPr id="20" name="Picture 19" descr="A raspberry logo with green leaves&#10;&#10;Description automatically generated">
            <a:extLst>
              <a:ext uri="{FF2B5EF4-FFF2-40B4-BE49-F238E27FC236}">
                <a16:creationId xmlns:a16="http://schemas.microsoft.com/office/drawing/2014/main" id="{C99AA7AE-F7DC-FE1C-8CEC-E491125C12F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43000" y="800100"/>
            <a:ext cx="2596154" cy="3334203"/>
          </a:xfrm>
          <a:prstGeom prst="rect">
            <a:avLst/>
          </a:prstGeom>
        </p:spPr>
      </p:pic>
      <p:pic>
        <p:nvPicPr>
          <p:cNvPr id="2050" name="Picture 2" descr="Causes of Internet Outages and How to Avoid Them - Ecessa, a product of  OneNet Global">
            <a:extLst>
              <a:ext uri="{FF2B5EF4-FFF2-40B4-BE49-F238E27FC236}">
                <a16:creationId xmlns:a16="http://schemas.microsoft.com/office/drawing/2014/main" id="{8B0827C8-FD10-E7F6-F3ED-0ACB6B294AF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77400" y="2467201"/>
            <a:ext cx="7000874" cy="43177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829259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50"/>
                                        </p:tgtEl>
                                        <p:attrNameLst>
                                          <p:attrName>style.visibility</p:attrName>
                                        </p:attrNameLst>
                                      </p:cBhvr>
                                      <p:to>
                                        <p:strVal val="visible"/>
                                      </p:to>
                                    </p:set>
                                    <p:animEffect transition="in" filter="fade">
                                      <p:cBhvr>
                                        <p:cTn id="12"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7" name="Picture 6" descr="A blue and black logo&#10;&#10;Description automatically generated">
            <a:extLst>
              <a:ext uri="{FF2B5EF4-FFF2-40B4-BE49-F238E27FC236}">
                <a16:creationId xmlns:a16="http://schemas.microsoft.com/office/drawing/2014/main" id="{B5A66F92-729A-5218-4DE2-DCA7EB41E3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05600" y="2755185"/>
            <a:ext cx="4876800" cy="4876800"/>
          </a:xfrm>
          <a:prstGeom prst="rect">
            <a:avLst/>
          </a:prstGeom>
        </p:spPr>
      </p:pic>
      <p:sp>
        <p:nvSpPr>
          <p:cNvPr id="6" name="Freeform 6"/>
          <p:cNvSpPr/>
          <p:nvPr/>
        </p:nvSpPr>
        <p:spPr>
          <a:xfrm>
            <a:off x="15182234" y="190500"/>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3"/>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pic>
        <p:nvPicPr>
          <p:cNvPr id="3" name="Picture 2" descr="A screen shot of a computer&#10;&#10;Description automatically generated">
            <a:extLst>
              <a:ext uri="{FF2B5EF4-FFF2-40B4-BE49-F238E27FC236}">
                <a16:creationId xmlns:a16="http://schemas.microsoft.com/office/drawing/2014/main" id="{F138A52E-2768-02C0-EC7F-C80FA75BAC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33600" y="2143237"/>
            <a:ext cx="7927750" cy="2778101"/>
          </a:xfrm>
          <a:prstGeom prst="rect">
            <a:avLst/>
          </a:prstGeom>
        </p:spPr>
      </p:pic>
      <p:pic>
        <p:nvPicPr>
          <p:cNvPr id="2" name="Picture 1" descr="A screenshot of a computer&#10;&#10;Description automatically generated">
            <a:extLst>
              <a:ext uri="{FF2B5EF4-FFF2-40B4-BE49-F238E27FC236}">
                <a16:creationId xmlns:a16="http://schemas.microsoft.com/office/drawing/2014/main" id="{64244F96-F22D-B473-DB7A-D2F6FBC2BC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80928" y="2545698"/>
            <a:ext cx="4696824" cy="2375640"/>
          </a:xfrm>
          <a:prstGeom prst="rect">
            <a:avLst/>
          </a:prstGeom>
        </p:spPr>
      </p:pic>
      <p:pic>
        <p:nvPicPr>
          <p:cNvPr id="4" name="Picture 3" descr="A screenshot of a computer error&#10;&#10;Description automatically generated">
            <a:extLst>
              <a:ext uri="{FF2B5EF4-FFF2-40B4-BE49-F238E27FC236}">
                <a16:creationId xmlns:a16="http://schemas.microsoft.com/office/drawing/2014/main" id="{DEA9461C-E887-9641-5FB7-D5BB6349897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50592" y="5283994"/>
            <a:ext cx="5693408" cy="3033714"/>
          </a:xfrm>
          <a:prstGeom prst="rect">
            <a:avLst/>
          </a:prstGeom>
        </p:spPr>
      </p:pic>
      <p:pic>
        <p:nvPicPr>
          <p:cNvPr id="5" name="Picture 4" descr="A person and person talking on phones&#10;&#10;Description automatically generated">
            <a:extLst>
              <a:ext uri="{FF2B5EF4-FFF2-40B4-BE49-F238E27FC236}">
                <a16:creationId xmlns:a16="http://schemas.microsoft.com/office/drawing/2014/main" id="{B5FCC766-ED3E-9659-3146-D7DEC6066002}"/>
              </a:ext>
            </a:extLst>
          </p:cNvPr>
          <p:cNvPicPr>
            <a:picLocks noChangeAspect="1"/>
          </p:cNvPicPr>
          <p:nvPr/>
        </p:nvPicPr>
        <p:blipFill rotWithShape="1">
          <a:blip r:embed="rId7">
            <a:extLst>
              <a:ext uri="{28A0092B-C50C-407E-A947-70E740481C1C}">
                <a14:useLocalDpi xmlns:a14="http://schemas.microsoft.com/office/drawing/2010/main" val="0"/>
              </a:ext>
            </a:extLst>
          </a:blip>
          <a:srcRect r="60460" b="40311"/>
          <a:stretch/>
        </p:blipFill>
        <p:spPr>
          <a:xfrm>
            <a:off x="9601200" y="5332044"/>
            <a:ext cx="3912301" cy="3713275"/>
          </a:xfrm>
          <a:prstGeom prst="rect">
            <a:avLst/>
          </a:prstGeom>
        </p:spPr>
      </p:pic>
      <p:pic>
        <p:nvPicPr>
          <p:cNvPr id="6146" name="Picture 2" descr="Windows Fail - Long file copy by DJ-Zemar on DeviantArt">
            <a:extLst>
              <a:ext uri="{FF2B5EF4-FFF2-40B4-BE49-F238E27FC236}">
                <a16:creationId xmlns:a16="http://schemas.microsoft.com/office/drawing/2014/main" id="{01E0F4BE-A8E6-8CAF-C2DD-801AFD4FF3E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092343" y="3733518"/>
            <a:ext cx="4076700" cy="20193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327756E5-C346-B568-115F-E0F1CA4B5C59}"/>
              </a:ext>
            </a:extLst>
          </p:cNvPr>
          <p:cNvPicPr>
            <a:picLocks noChangeAspect="1"/>
          </p:cNvPicPr>
          <p:nvPr/>
        </p:nvPicPr>
        <p:blipFill>
          <a:blip r:embed="rId9"/>
          <a:stretch>
            <a:fillRect/>
          </a:stretch>
        </p:blipFill>
        <p:spPr>
          <a:xfrm>
            <a:off x="7512854" y="4673672"/>
            <a:ext cx="2443320" cy="2443320"/>
          </a:xfrm>
          <a:prstGeom prst="rect">
            <a:avLst/>
          </a:prstGeom>
        </p:spPr>
      </p:pic>
    </p:spTree>
    <p:extLst>
      <p:ext uri="{BB962C8B-B14F-4D97-AF65-F5344CB8AC3E}">
        <p14:creationId xmlns:p14="http://schemas.microsoft.com/office/powerpoint/2010/main" val="181422245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14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4839765" y="-2531335"/>
            <a:ext cx="16906261" cy="14813835"/>
            <a:chOff x="0" y="0"/>
            <a:chExt cx="4452678" cy="3901586"/>
          </a:xfrm>
        </p:grpSpPr>
        <p:sp>
          <p:nvSpPr>
            <p:cNvPr id="3" name="Freeform 3"/>
            <p:cNvSpPr/>
            <p:nvPr/>
          </p:nvSpPr>
          <p:spPr>
            <a:xfrm>
              <a:off x="0" y="0"/>
              <a:ext cx="4452678" cy="3901586"/>
            </a:xfrm>
            <a:custGeom>
              <a:avLst/>
              <a:gdLst/>
              <a:ahLst/>
              <a:cxnLst/>
              <a:rect l="l" t="t" r="r" b="b"/>
              <a:pathLst>
                <a:path w="4452678" h="3901586">
                  <a:moveTo>
                    <a:pt x="0" y="0"/>
                  </a:moveTo>
                  <a:lnTo>
                    <a:pt x="4452678" y="0"/>
                  </a:lnTo>
                  <a:lnTo>
                    <a:pt x="4452678" y="3901586"/>
                  </a:lnTo>
                  <a:lnTo>
                    <a:pt x="0" y="3901586"/>
                  </a:lnTo>
                  <a:close/>
                </a:path>
              </a:pathLst>
            </a:custGeom>
            <a:solidFill>
              <a:srgbClr val="000000">
                <a:alpha val="69804"/>
              </a:srgbClr>
            </a:soli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p:cNvSpPr txBox="1"/>
            <p:nvPr/>
          </p:nvSpPr>
          <p:spPr>
            <a:xfrm>
              <a:off x="0" y="-85725"/>
              <a:ext cx="4452678" cy="398731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5" name="TextBox 5"/>
          <p:cNvSpPr txBox="1"/>
          <p:nvPr/>
        </p:nvSpPr>
        <p:spPr>
          <a:xfrm>
            <a:off x="1461698" y="5267325"/>
            <a:ext cx="10044499" cy="1397819"/>
          </a:xfrm>
          <a:prstGeom prst="rect">
            <a:avLst/>
          </a:prstGeom>
        </p:spPr>
        <p:txBody>
          <a:bodyPr wrap="square" lIns="0" tIns="0" rIns="0" bIns="0" rtlCol="0" anchor="t">
            <a:spAutoFit/>
          </a:bodyPr>
          <a:lstStyle/>
          <a:p>
            <a:pPr marL="0" marR="0" lvl="0" indent="0" algn="l" defTabSz="914400" rtl="0" eaLnBrk="1" fontAlgn="auto" latinLnBrk="0" hangingPunct="1">
              <a:lnSpc>
                <a:spcPts val="10893"/>
              </a:lnSpc>
              <a:spcBef>
                <a:spcPts val="0"/>
              </a:spcBef>
              <a:spcAft>
                <a:spcPts val="0"/>
              </a:spcAft>
              <a:buClrTx/>
              <a:buSzTx/>
              <a:buFontTx/>
              <a:buNone/>
              <a:tabLst/>
              <a:defRPr/>
            </a:pPr>
            <a:r>
              <a:rPr kumimoji="0" lang="en-US" sz="10086" b="0" i="0" u="none" strike="noStrike" kern="1200" cap="none" spc="0" normalizeH="0" baseline="0" noProof="0" dirty="0">
                <a:ln>
                  <a:noFill/>
                </a:ln>
                <a:solidFill>
                  <a:srgbClr val="FFFFFF"/>
                </a:solidFill>
                <a:effectLst/>
                <a:uLnTx/>
                <a:uFillTx/>
                <a:latin typeface="Segoe Pro 1"/>
                <a:ea typeface="+mn-ea"/>
                <a:cs typeface="+mn-cs"/>
              </a:rPr>
              <a:t>Elevation</a:t>
            </a:r>
          </a:p>
        </p:txBody>
      </p:sp>
      <p:sp>
        <p:nvSpPr>
          <p:cNvPr id="6" name="AutoShape 6"/>
          <p:cNvSpPr/>
          <p:nvPr/>
        </p:nvSpPr>
        <p:spPr>
          <a:xfrm>
            <a:off x="1461699" y="7196535"/>
            <a:ext cx="709819" cy="0"/>
          </a:xfrm>
          <a:prstGeom prst="line">
            <a:avLst/>
          </a:prstGeom>
          <a:ln w="85725" cap="flat">
            <a:solidFill>
              <a:srgbClr val="CD6418"/>
            </a:solidFill>
            <a:prstDash val="soli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Freeform 7"/>
          <p:cNvSpPr/>
          <p:nvPr/>
        </p:nvSpPr>
        <p:spPr>
          <a:xfrm flipH="1" flipV="1">
            <a:off x="12278915" y="-2531335"/>
            <a:ext cx="6748195" cy="7745418"/>
          </a:xfrm>
          <a:custGeom>
            <a:avLst/>
            <a:gdLst/>
            <a:ahLst/>
            <a:cxnLst/>
            <a:rect l="l" t="t" r="r" b="b"/>
            <a:pathLst>
              <a:path w="6748195" h="7745418">
                <a:moveTo>
                  <a:pt x="6748196" y="7745417"/>
                </a:moveTo>
                <a:lnTo>
                  <a:pt x="0" y="7745417"/>
                </a:lnTo>
                <a:lnTo>
                  <a:pt x="0" y="0"/>
                </a:lnTo>
                <a:lnTo>
                  <a:pt x="6748196" y="0"/>
                </a:lnTo>
                <a:lnTo>
                  <a:pt x="6748196" y="7745417"/>
                </a:lnTo>
                <a:close/>
              </a:path>
            </a:pathLst>
          </a:custGeom>
          <a:blipFill>
            <a:blip r:embed="rId2">
              <a:alphaModFix amt="74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8" name="Group 8"/>
          <p:cNvGrpSpPr/>
          <p:nvPr/>
        </p:nvGrpSpPr>
        <p:grpSpPr>
          <a:xfrm>
            <a:off x="-345655" y="-1112370"/>
            <a:ext cx="3134328" cy="3471925"/>
            <a:chOff x="0" y="0"/>
            <a:chExt cx="825502" cy="914416"/>
          </a:xfrm>
        </p:grpSpPr>
        <p:sp>
          <p:nvSpPr>
            <p:cNvPr id="9" name="Freeform 9"/>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72000"/>
                  </a:srgbClr>
                </a:gs>
                <a:gs pos="100000">
                  <a:srgbClr val="196697">
                    <a:alpha val="72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TextBox 10"/>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1" name="Group 11"/>
          <p:cNvGrpSpPr/>
          <p:nvPr/>
        </p:nvGrpSpPr>
        <p:grpSpPr>
          <a:xfrm>
            <a:off x="1221509" y="-2531335"/>
            <a:ext cx="3134328" cy="3471925"/>
            <a:chOff x="0" y="0"/>
            <a:chExt cx="825502" cy="914416"/>
          </a:xfrm>
        </p:grpSpPr>
        <p:sp>
          <p:nvSpPr>
            <p:cNvPr id="12" name="Freeform 12"/>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89000"/>
                  </a:srgbClr>
                </a:gs>
                <a:gs pos="100000">
                  <a:srgbClr val="196697">
                    <a:alpha val="89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13" name="TextBox 13"/>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4" name="Group 14"/>
          <p:cNvGrpSpPr/>
          <p:nvPr/>
        </p:nvGrpSpPr>
        <p:grpSpPr>
          <a:xfrm rot="-10800000">
            <a:off x="15383478" y="7629353"/>
            <a:ext cx="3134328" cy="3471925"/>
            <a:chOff x="0" y="0"/>
            <a:chExt cx="825502" cy="914416"/>
          </a:xfrm>
        </p:grpSpPr>
        <p:sp>
          <p:nvSpPr>
            <p:cNvPr id="15" name="Freeform 15"/>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72000"/>
                  </a:srgbClr>
                </a:gs>
                <a:gs pos="100000">
                  <a:srgbClr val="196697">
                    <a:alpha val="72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16" name="TextBox 16"/>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 name="Group 17"/>
          <p:cNvGrpSpPr/>
          <p:nvPr/>
        </p:nvGrpSpPr>
        <p:grpSpPr>
          <a:xfrm rot="-10800000">
            <a:off x="13816314" y="9472723"/>
            <a:ext cx="3134328" cy="3471925"/>
            <a:chOff x="0" y="0"/>
            <a:chExt cx="825502" cy="914416"/>
          </a:xfrm>
        </p:grpSpPr>
        <p:sp>
          <p:nvSpPr>
            <p:cNvPr id="18" name="Freeform 18"/>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89000"/>
                  </a:srgbClr>
                </a:gs>
                <a:gs pos="100000">
                  <a:srgbClr val="196697">
                    <a:alpha val="89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19" name="TextBox 19"/>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20" name="AutoShape 20"/>
          <p:cNvSpPr/>
          <p:nvPr/>
        </p:nvSpPr>
        <p:spPr>
          <a:xfrm flipV="1">
            <a:off x="581257" y="-272257"/>
            <a:ext cx="0" cy="10831514"/>
          </a:xfrm>
          <a:prstGeom prst="line">
            <a:avLst/>
          </a:prstGeom>
          <a:ln w="19050" cap="flat">
            <a:solidFill>
              <a:srgbClr val="00B5EB"/>
            </a:solidFill>
            <a:prstDash val="soli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21" name="Freeform 21"/>
          <p:cNvSpPr/>
          <p:nvPr/>
        </p:nvSpPr>
        <p:spPr>
          <a:xfrm>
            <a:off x="1028700" y="9258300"/>
            <a:ext cx="2612583" cy="963464"/>
          </a:xfrm>
          <a:custGeom>
            <a:avLst/>
            <a:gdLst/>
            <a:ahLst/>
            <a:cxnLst/>
            <a:rect l="l" t="t" r="r" b="b"/>
            <a:pathLst>
              <a:path w="2612583" h="963464">
                <a:moveTo>
                  <a:pt x="0" y="0"/>
                </a:moveTo>
                <a:lnTo>
                  <a:pt x="2612583" y="0"/>
                </a:lnTo>
                <a:lnTo>
                  <a:pt x="2612583" y="963464"/>
                </a:lnTo>
                <a:lnTo>
                  <a:pt x="0" y="963464"/>
                </a:lnTo>
                <a:lnTo>
                  <a:pt x="0" y="0"/>
                </a:lnTo>
                <a:close/>
              </a:path>
            </a:pathLst>
          </a:custGeom>
          <a:blipFill>
            <a:blip r:embed="rId4"/>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198672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33" b="-9333"/>
            </a:stretch>
          </a:blipFill>
        </p:spPr>
        <p:txBody>
          <a:bodyPr/>
          <a:lstStyle/>
          <a:p>
            <a:endParaRPr lang="en-NL"/>
          </a:p>
        </p:txBody>
      </p:sp>
      <p:sp>
        <p:nvSpPr>
          <p:cNvPr id="3" name="Freeform 3"/>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3333" b="-3333"/>
            </a:stretch>
          </a:blipFill>
        </p:spPr>
        <p:txBody>
          <a:bodyPr/>
          <a:lstStyle/>
          <a:p>
            <a:endParaRPr lang="en-NL"/>
          </a:p>
        </p:txBody>
      </p:sp>
      <p:sp>
        <p:nvSpPr>
          <p:cNvPr id="4" name="Freeform 4"/>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4"/>
            <a:stretch>
              <a:fillRect t="-68914" b="-68914"/>
            </a:stretch>
          </a:blipFill>
        </p:spPr>
        <p:txBody>
          <a:bodyPr/>
          <a:lstStyle/>
          <a:p>
            <a:endParaRPr lang="en-NL"/>
          </a:p>
        </p:txBody>
      </p:sp>
      <p:grpSp>
        <p:nvGrpSpPr>
          <p:cNvPr id="5" name="Group 5"/>
          <p:cNvGrpSpPr/>
          <p:nvPr/>
        </p:nvGrpSpPr>
        <p:grpSpPr>
          <a:xfrm>
            <a:off x="-445013" y="6292946"/>
            <a:ext cx="10120300" cy="1147314"/>
            <a:chOff x="0" y="0"/>
            <a:chExt cx="2665429" cy="302173"/>
          </a:xfrm>
        </p:grpSpPr>
        <p:sp>
          <p:nvSpPr>
            <p:cNvPr id="6" name="Freeform 6"/>
            <p:cNvSpPr/>
            <p:nvPr/>
          </p:nvSpPr>
          <p:spPr>
            <a:xfrm>
              <a:off x="0" y="0"/>
              <a:ext cx="2665429" cy="302173"/>
            </a:xfrm>
            <a:custGeom>
              <a:avLst/>
              <a:gdLst/>
              <a:ahLst/>
              <a:cxnLst/>
              <a:rect l="l" t="t" r="r" b="b"/>
              <a:pathLst>
                <a:path w="2665429" h="302173">
                  <a:moveTo>
                    <a:pt x="0" y="0"/>
                  </a:moveTo>
                  <a:lnTo>
                    <a:pt x="2665429" y="0"/>
                  </a:lnTo>
                  <a:lnTo>
                    <a:pt x="2665429" y="302173"/>
                  </a:lnTo>
                  <a:lnTo>
                    <a:pt x="0" y="302173"/>
                  </a:lnTo>
                  <a:close/>
                </a:path>
              </a:pathLst>
            </a:custGeom>
            <a:solidFill>
              <a:srgbClr val="00B5EB"/>
            </a:solidFill>
          </p:spPr>
          <p:txBody>
            <a:bodyPr/>
            <a:lstStyle/>
            <a:p>
              <a:endParaRPr lang="en-NL"/>
            </a:p>
          </p:txBody>
        </p:sp>
        <p:sp>
          <p:nvSpPr>
            <p:cNvPr id="7" name="TextBox 7"/>
            <p:cNvSpPr txBox="1"/>
            <p:nvPr/>
          </p:nvSpPr>
          <p:spPr>
            <a:xfrm>
              <a:off x="0" y="-28575"/>
              <a:ext cx="2665429" cy="330748"/>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3656122" y="-7014261"/>
            <a:ext cx="16677963" cy="45630420"/>
          </a:xfrm>
          <a:custGeom>
            <a:avLst/>
            <a:gdLst/>
            <a:ahLst/>
            <a:cxnLst/>
            <a:rect l="l" t="t" r="r" b="b"/>
            <a:pathLst>
              <a:path w="16677963" h="45630420">
                <a:moveTo>
                  <a:pt x="0" y="0"/>
                </a:moveTo>
                <a:lnTo>
                  <a:pt x="16677963" y="0"/>
                </a:lnTo>
                <a:lnTo>
                  <a:pt x="16677963" y="45630420"/>
                </a:lnTo>
                <a:lnTo>
                  <a:pt x="0" y="45630420"/>
                </a:lnTo>
                <a:lnTo>
                  <a:pt x="0" y="0"/>
                </a:lnTo>
                <a:close/>
              </a:path>
            </a:pathLst>
          </a:custGeom>
          <a:blipFill>
            <a:blip r:embed="rId5">
              <a:alphaModFix amt="12000"/>
              <a:extLst>
                <a:ext uri="{96DAC541-7B7A-43D3-8B79-37D633B846F1}">
                  <asvg:svgBlip xmlns:asvg="http://schemas.microsoft.com/office/drawing/2016/SVG/main" r:embed="rId6"/>
                </a:ext>
              </a:extLst>
            </a:blip>
            <a:stretch>
              <a:fillRect/>
            </a:stretch>
          </a:blipFill>
        </p:spPr>
        <p:txBody>
          <a:bodyPr/>
          <a:lstStyle/>
          <a:p>
            <a:endParaRPr lang="en-NL"/>
          </a:p>
        </p:txBody>
      </p:sp>
      <p:sp>
        <p:nvSpPr>
          <p:cNvPr id="9" name="Freeform 9"/>
          <p:cNvSpPr/>
          <p:nvPr/>
        </p:nvSpPr>
        <p:spPr>
          <a:xfrm>
            <a:off x="9064258" y="1028700"/>
            <a:ext cx="8733789" cy="8733789"/>
          </a:xfrm>
          <a:custGeom>
            <a:avLst/>
            <a:gdLst/>
            <a:ahLst/>
            <a:cxnLst/>
            <a:rect l="l" t="t" r="r" b="b"/>
            <a:pathLst>
              <a:path w="8733789" h="8733789">
                <a:moveTo>
                  <a:pt x="0" y="0"/>
                </a:moveTo>
                <a:lnTo>
                  <a:pt x="8733789" y="0"/>
                </a:lnTo>
                <a:lnTo>
                  <a:pt x="8733789" y="8733789"/>
                </a:lnTo>
                <a:lnTo>
                  <a:pt x="0" y="8733789"/>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NL"/>
          </a:p>
        </p:txBody>
      </p:sp>
      <p:sp>
        <p:nvSpPr>
          <p:cNvPr id="10" name="Freeform 10"/>
          <p:cNvSpPr/>
          <p:nvPr/>
        </p:nvSpPr>
        <p:spPr>
          <a:xfrm>
            <a:off x="9523515" y="1487957"/>
            <a:ext cx="7815274" cy="7815274"/>
          </a:xfrm>
          <a:custGeom>
            <a:avLst/>
            <a:gdLst/>
            <a:ahLst/>
            <a:cxnLst/>
            <a:rect l="l" t="t" r="r" b="b"/>
            <a:pathLst>
              <a:path w="7815274" h="7815274">
                <a:moveTo>
                  <a:pt x="0" y="0"/>
                </a:moveTo>
                <a:lnTo>
                  <a:pt x="7815274" y="0"/>
                </a:lnTo>
                <a:lnTo>
                  <a:pt x="7815274" y="7815274"/>
                </a:lnTo>
                <a:lnTo>
                  <a:pt x="0" y="7815274"/>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NL"/>
          </a:p>
        </p:txBody>
      </p:sp>
      <p:sp>
        <p:nvSpPr>
          <p:cNvPr id="11" name="Freeform 11"/>
          <p:cNvSpPr/>
          <p:nvPr/>
        </p:nvSpPr>
        <p:spPr>
          <a:xfrm>
            <a:off x="9955447" y="1919889"/>
            <a:ext cx="6951411" cy="6951411"/>
          </a:xfrm>
          <a:custGeom>
            <a:avLst/>
            <a:gdLst/>
            <a:ahLst/>
            <a:cxnLst/>
            <a:rect l="l" t="t" r="r" b="b"/>
            <a:pathLst>
              <a:path w="6951411" h="6951411">
                <a:moveTo>
                  <a:pt x="0" y="0"/>
                </a:moveTo>
                <a:lnTo>
                  <a:pt x="6951411" y="0"/>
                </a:lnTo>
                <a:lnTo>
                  <a:pt x="6951411" y="6951411"/>
                </a:lnTo>
                <a:lnTo>
                  <a:pt x="0" y="6951411"/>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n-NL"/>
          </a:p>
        </p:txBody>
      </p:sp>
      <p:grpSp>
        <p:nvGrpSpPr>
          <p:cNvPr id="12" name="Group 12"/>
          <p:cNvGrpSpPr/>
          <p:nvPr/>
        </p:nvGrpSpPr>
        <p:grpSpPr>
          <a:xfrm>
            <a:off x="10347716" y="2312158"/>
            <a:ext cx="6166872" cy="6166872"/>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txBody>
            <a:bodyPr/>
            <a:lstStyle/>
            <a:p>
              <a:endParaRPr lang="en-NL"/>
            </a:p>
          </p:txBody>
        </p:sp>
        <p:sp>
          <p:nvSpPr>
            <p:cNvPr id="14" name="TextBox 14"/>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15" name="Freeform 15"/>
          <p:cNvSpPr/>
          <p:nvPr/>
        </p:nvSpPr>
        <p:spPr>
          <a:xfrm>
            <a:off x="15541938" y="116500"/>
            <a:ext cx="2473573" cy="912200"/>
          </a:xfrm>
          <a:custGeom>
            <a:avLst/>
            <a:gdLst/>
            <a:ahLst/>
            <a:cxnLst/>
            <a:rect l="l" t="t" r="r" b="b"/>
            <a:pathLst>
              <a:path w="2473573" h="912200">
                <a:moveTo>
                  <a:pt x="0" y="0"/>
                </a:moveTo>
                <a:lnTo>
                  <a:pt x="2473573" y="0"/>
                </a:lnTo>
                <a:lnTo>
                  <a:pt x="2473573" y="912200"/>
                </a:lnTo>
                <a:lnTo>
                  <a:pt x="0" y="912200"/>
                </a:lnTo>
                <a:lnTo>
                  <a:pt x="0" y="0"/>
                </a:lnTo>
                <a:close/>
              </a:path>
            </a:pathLst>
          </a:custGeom>
          <a:blipFill>
            <a:blip r:embed="rId13"/>
            <a:stretch>
              <a:fillRect r="-10633"/>
            </a:stretch>
          </a:blipFill>
        </p:spPr>
        <p:txBody>
          <a:bodyPr/>
          <a:lstStyle/>
          <a:p>
            <a:endParaRPr lang="en-NL"/>
          </a:p>
        </p:txBody>
      </p:sp>
      <p:sp>
        <p:nvSpPr>
          <p:cNvPr id="16" name="TextBox 16"/>
          <p:cNvSpPr txBox="1"/>
          <p:nvPr/>
        </p:nvSpPr>
        <p:spPr>
          <a:xfrm>
            <a:off x="711754" y="5039402"/>
            <a:ext cx="7806767" cy="833467"/>
          </a:xfrm>
          <a:prstGeom prst="rect">
            <a:avLst/>
          </a:prstGeom>
        </p:spPr>
        <p:txBody>
          <a:bodyPr lIns="0" tIns="0" rIns="0" bIns="0" rtlCol="0" anchor="b">
            <a:spAutoFit/>
          </a:bodyPr>
          <a:lstStyle/>
          <a:p>
            <a:pPr algn="l">
              <a:lnSpc>
                <a:spcPts val="6416"/>
              </a:lnSpc>
            </a:pPr>
            <a:r>
              <a:rPr lang="en-US" sz="5628" dirty="0">
                <a:solidFill>
                  <a:srgbClr val="FFFFFF"/>
                </a:solidFill>
                <a:latin typeface="Segoe Pro Bold" panose="020B0802040504020203" pitchFamily="34" charset="0"/>
              </a:rPr>
              <a:t>Azure on a Budget</a:t>
            </a:r>
          </a:p>
        </p:txBody>
      </p:sp>
      <p:sp>
        <p:nvSpPr>
          <p:cNvPr id="17" name="TextBox 17"/>
          <p:cNvSpPr txBox="1"/>
          <p:nvPr/>
        </p:nvSpPr>
        <p:spPr>
          <a:xfrm>
            <a:off x="718744" y="6475084"/>
            <a:ext cx="7767370" cy="795089"/>
          </a:xfrm>
          <a:prstGeom prst="rect">
            <a:avLst/>
          </a:prstGeom>
        </p:spPr>
        <p:txBody>
          <a:bodyPr wrap="square" lIns="0" tIns="0" rIns="0" bIns="0" rtlCol="0" anchor="t">
            <a:spAutoFit/>
          </a:bodyPr>
          <a:lstStyle/>
          <a:p>
            <a:pPr algn="l">
              <a:lnSpc>
                <a:spcPts val="3147"/>
              </a:lnSpc>
            </a:pPr>
            <a:r>
              <a:rPr lang="en-US" sz="2760" spc="55" dirty="0">
                <a:solidFill>
                  <a:srgbClr val="FFFFFF"/>
                </a:solidFill>
                <a:latin typeface="Segoe Pro Bold" panose="020B0802040504020203" pitchFamily="34" charset="0"/>
              </a:rPr>
              <a:t>Stan </a:t>
            </a:r>
            <a:r>
              <a:rPr lang="ro-RO" sz="2760" spc="55" dirty="0">
                <a:solidFill>
                  <a:srgbClr val="FFFFFF"/>
                </a:solidFill>
                <a:latin typeface="Segoe Pro Bold" panose="020B0802040504020203" pitchFamily="34" charset="0"/>
              </a:rPr>
              <a:t>Ionițoiu-Janssen</a:t>
            </a:r>
            <a:endParaRPr lang="en-US" sz="2760" spc="55" dirty="0">
              <a:solidFill>
                <a:srgbClr val="FFFFFF"/>
              </a:solidFill>
              <a:latin typeface="Segoe Pro Bold" panose="020B0802040504020203" pitchFamily="34" charset="0"/>
            </a:endParaRPr>
          </a:p>
          <a:p>
            <a:pPr algn="l">
              <a:lnSpc>
                <a:spcPts val="3147"/>
              </a:lnSpc>
            </a:pPr>
            <a:r>
              <a:rPr lang="ro-RO" sz="2760" spc="55" dirty="0">
                <a:solidFill>
                  <a:srgbClr val="FFFFFF"/>
                </a:solidFill>
                <a:latin typeface="Segoe Pro" panose="020B0502040504020203" pitchFamily="34" charset="0"/>
              </a:rPr>
              <a:t>System Architect &amp; Microsoft Certified Trainer</a:t>
            </a:r>
            <a:endParaRPr lang="en-US" sz="2760" spc="55" dirty="0">
              <a:solidFill>
                <a:srgbClr val="FFFFFF"/>
              </a:solidFill>
              <a:latin typeface="Segoe Pro" panose="020B0502040504020203" pitchFamily="34" charset="0"/>
            </a:endParaRPr>
          </a:p>
        </p:txBody>
      </p:sp>
      <p:pic>
        <p:nvPicPr>
          <p:cNvPr id="19" name="Picture 18" descr="A person in a black shirt&#10;&#10;Description automatically generated">
            <a:extLst>
              <a:ext uri="{FF2B5EF4-FFF2-40B4-BE49-F238E27FC236}">
                <a16:creationId xmlns:a16="http://schemas.microsoft.com/office/drawing/2014/main" id="{B8F5AC8F-9A76-1305-80E5-8EE3CBE0D16B}"/>
              </a:ext>
            </a:extLst>
          </p:cNvPr>
          <p:cNvPicPr>
            <a:picLocks noChangeAspect="1"/>
          </p:cNvPicPr>
          <p:nvPr/>
        </p:nvPicPr>
        <p:blipFill rotWithShape="1">
          <a:blip r:embed="rId14">
            <a:extLst>
              <a:ext uri="{28A0092B-C50C-407E-A947-70E740481C1C}">
                <a14:useLocalDpi xmlns:a14="http://schemas.microsoft.com/office/drawing/2010/main" val="0"/>
              </a:ext>
            </a:extLst>
          </a:blip>
          <a:srcRect l="55000" t="19630" r="10417" b="19629"/>
          <a:stretch/>
        </p:blipFill>
        <p:spPr>
          <a:xfrm>
            <a:off x="10221024" y="2284260"/>
            <a:ext cx="6324600" cy="6248400"/>
          </a:xfrm>
          <a:prstGeom prst="ellipse">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Freeform 6"/>
          <p:cNvSpPr/>
          <p:nvPr/>
        </p:nvSpPr>
        <p:spPr>
          <a:xfrm>
            <a:off x="15182234" y="190500"/>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3"/>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pic>
        <p:nvPicPr>
          <p:cNvPr id="7" name="Picture 6" descr="A book on a table&#10;&#10;Description automatically generated">
            <a:extLst>
              <a:ext uri="{FF2B5EF4-FFF2-40B4-BE49-F238E27FC236}">
                <a16:creationId xmlns:a16="http://schemas.microsoft.com/office/drawing/2014/main" id="{B4310600-0C0B-02B1-4A5C-360FA1F69C6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4900" y="1153964"/>
            <a:ext cx="4343400" cy="3252968"/>
          </a:xfrm>
          <a:prstGeom prst="rect">
            <a:avLst/>
          </a:prstGeom>
        </p:spPr>
      </p:pic>
      <p:pic>
        <p:nvPicPr>
          <p:cNvPr id="8" name="Picture 7" descr="A book cover of a architecture in practice&#10;&#10;Description automatically generated">
            <a:extLst>
              <a:ext uri="{FF2B5EF4-FFF2-40B4-BE49-F238E27FC236}">
                <a16:creationId xmlns:a16="http://schemas.microsoft.com/office/drawing/2014/main" id="{2BEA9DB0-D5E6-6D58-A850-8620AAF4B11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657600" y="4838700"/>
            <a:ext cx="3124200" cy="4633571"/>
          </a:xfrm>
          <a:prstGeom prst="rect">
            <a:avLst/>
          </a:prstGeom>
        </p:spPr>
      </p:pic>
      <p:pic>
        <p:nvPicPr>
          <p:cNvPr id="9" name="Picture 8" descr="A group of people looking at a computer screen&#10;&#10;Description automatically generated">
            <a:extLst>
              <a:ext uri="{FF2B5EF4-FFF2-40B4-BE49-F238E27FC236}">
                <a16:creationId xmlns:a16="http://schemas.microsoft.com/office/drawing/2014/main" id="{ED0F262F-DCAC-910E-CA8D-1DA1AC4AFBF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24800" y="1409700"/>
            <a:ext cx="6019800" cy="4051299"/>
          </a:xfrm>
          <a:prstGeom prst="rect">
            <a:avLst/>
          </a:prstGeom>
        </p:spPr>
      </p:pic>
      <p:pic>
        <p:nvPicPr>
          <p:cNvPr id="12" name="Picture 11" descr="A diagram of a process&#10;&#10;Description automatically generated with medium confidence">
            <a:extLst>
              <a:ext uri="{FF2B5EF4-FFF2-40B4-BE49-F238E27FC236}">
                <a16:creationId xmlns:a16="http://schemas.microsoft.com/office/drawing/2014/main" id="{15FF26FE-BB1D-DE87-D94F-D2737C2FD473}"/>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663616" y="6134100"/>
            <a:ext cx="5824909" cy="2942034"/>
          </a:xfrm>
          <a:prstGeom prst="rect">
            <a:avLst/>
          </a:prstGeom>
        </p:spPr>
      </p:pic>
    </p:spTree>
    <p:extLst>
      <p:ext uri="{BB962C8B-B14F-4D97-AF65-F5344CB8AC3E}">
        <p14:creationId xmlns:p14="http://schemas.microsoft.com/office/powerpoint/2010/main" val="318691975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44E66E56-3D19-06F2-8519-354443D63F13}"/>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2499" t="5000" r="2501" b="5000"/>
          <a:stretch/>
        </p:blipFill>
        <p:spPr>
          <a:xfrm>
            <a:off x="7849789" y="3771900"/>
            <a:ext cx="2578896" cy="2443164"/>
          </a:xfrm>
          <a:prstGeom prst="rect">
            <a:avLst/>
          </a:prstGeom>
        </p:spPr>
      </p:pic>
      <p:sp>
        <p:nvSpPr>
          <p:cNvPr id="6" name="Freeform 6"/>
          <p:cNvSpPr/>
          <p:nvPr/>
        </p:nvSpPr>
        <p:spPr>
          <a:xfrm>
            <a:off x="15182234" y="190500"/>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5"/>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9" name="Group 8">
            <a:extLst>
              <a:ext uri="{FF2B5EF4-FFF2-40B4-BE49-F238E27FC236}">
                <a16:creationId xmlns:a16="http://schemas.microsoft.com/office/drawing/2014/main" id="{A97103C8-8B64-64DF-4F86-5DA7D68D4001}"/>
              </a:ext>
            </a:extLst>
          </p:cNvPr>
          <p:cNvGrpSpPr/>
          <p:nvPr/>
        </p:nvGrpSpPr>
        <p:grpSpPr>
          <a:xfrm>
            <a:off x="5340586" y="1215198"/>
            <a:ext cx="7606830" cy="7509702"/>
            <a:chOff x="5052077" y="638419"/>
            <a:chExt cx="7606830" cy="7509702"/>
          </a:xfrm>
        </p:grpSpPr>
        <p:pic>
          <p:nvPicPr>
            <p:cNvPr id="3" name="Graphic 2">
              <a:extLst>
                <a:ext uri="{FF2B5EF4-FFF2-40B4-BE49-F238E27FC236}">
                  <a16:creationId xmlns:a16="http://schemas.microsoft.com/office/drawing/2014/main" id="{BB1C55EB-1CE7-622D-167F-708F20D6BE3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1439707" y="6928921"/>
              <a:ext cx="1219200" cy="1219198"/>
            </a:xfrm>
            <a:prstGeom prst="rect">
              <a:avLst/>
            </a:prstGeom>
          </p:spPr>
        </p:pic>
        <p:pic>
          <p:nvPicPr>
            <p:cNvPr id="4" name="Graphic 3">
              <a:extLst>
                <a:ext uri="{FF2B5EF4-FFF2-40B4-BE49-F238E27FC236}">
                  <a16:creationId xmlns:a16="http://schemas.microsoft.com/office/drawing/2014/main" id="{1918E95C-3C17-92D3-99E9-0200606E3C76}"/>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236365" y="638419"/>
              <a:ext cx="1219200" cy="1219198"/>
            </a:xfrm>
            <a:prstGeom prst="rect">
              <a:avLst/>
            </a:prstGeom>
          </p:spPr>
        </p:pic>
        <p:pic>
          <p:nvPicPr>
            <p:cNvPr id="5" name="Graphic 4">
              <a:extLst>
                <a:ext uri="{FF2B5EF4-FFF2-40B4-BE49-F238E27FC236}">
                  <a16:creationId xmlns:a16="http://schemas.microsoft.com/office/drawing/2014/main" id="{3999B4BD-65FB-595C-ACCE-4823FEFB7734}"/>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5052077" y="6928921"/>
              <a:ext cx="1219200" cy="1219200"/>
            </a:xfrm>
            <a:prstGeom prst="rect">
              <a:avLst/>
            </a:prstGeom>
          </p:spPr>
        </p:pic>
      </p:grpSp>
    </p:spTree>
    <p:extLst>
      <p:ext uri="{BB962C8B-B14F-4D97-AF65-F5344CB8AC3E}">
        <p14:creationId xmlns:p14="http://schemas.microsoft.com/office/powerpoint/2010/main" val="10637942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Freeform 6"/>
          <p:cNvSpPr/>
          <p:nvPr/>
        </p:nvSpPr>
        <p:spPr>
          <a:xfrm>
            <a:off x="15182234" y="190500"/>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3"/>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pic>
        <p:nvPicPr>
          <p:cNvPr id="14" name="Picture 13">
            <a:extLst>
              <a:ext uri="{FF2B5EF4-FFF2-40B4-BE49-F238E27FC236}">
                <a16:creationId xmlns:a16="http://schemas.microsoft.com/office/drawing/2014/main" id="{7D1A8096-6BBC-F6BD-D8E8-FB64DAE70CC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1658600" y="1428573"/>
            <a:ext cx="3616941" cy="7834295"/>
          </a:xfrm>
          <a:prstGeom prst="rect">
            <a:avLst/>
          </a:prstGeom>
        </p:spPr>
      </p:pic>
      <p:grpSp>
        <p:nvGrpSpPr>
          <p:cNvPr id="17" name="Group 16">
            <a:extLst>
              <a:ext uri="{FF2B5EF4-FFF2-40B4-BE49-F238E27FC236}">
                <a16:creationId xmlns:a16="http://schemas.microsoft.com/office/drawing/2014/main" id="{2B5A6704-5853-C116-65BE-BDFFEC27FC68}"/>
              </a:ext>
            </a:extLst>
          </p:cNvPr>
          <p:cNvGrpSpPr/>
          <p:nvPr/>
        </p:nvGrpSpPr>
        <p:grpSpPr>
          <a:xfrm>
            <a:off x="1239012" y="3807619"/>
            <a:ext cx="6772275" cy="2671763"/>
            <a:chOff x="1239012" y="3807619"/>
            <a:chExt cx="6772275" cy="2671763"/>
          </a:xfrm>
        </p:grpSpPr>
        <p:grpSp>
          <p:nvGrpSpPr>
            <p:cNvPr id="10" name="Group 9">
              <a:extLst>
                <a:ext uri="{FF2B5EF4-FFF2-40B4-BE49-F238E27FC236}">
                  <a16:creationId xmlns:a16="http://schemas.microsoft.com/office/drawing/2014/main" id="{6FBD08D9-84E8-539D-27F3-967BAFBAEBEF}"/>
                </a:ext>
              </a:extLst>
            </p:cNvPr>
            <p:cNvGrpSpPr/>
            <p:nvPr/>
          </p:nvGrpSpPr>
          <p:grpSpPr>
            <a:xfrm>
              <a:off x="1239012" y="3807619"/>
              <a:ext cx="6772275" cy="2671763"/>
              <a:chOff x="473583" y="2538412"/>
              <a:chExt cx="4514850" cy="1781175"/>
            </a:xfrm>
          </p:grpSpPr>
          <p:pic>
            <p:nvPicPr>
              <p:cNvPr id="11" name="Picture 10" descr="A person holding her head&#10;&#10;Description automatically generated">
                <a:extLst>
                  <a:ext uri="{FF2B5EF4-FFF2-40B4-BE49-F238E27FC236}">
                    <a16:creationId xmlns:a16="http://schemas.microsoft.com/office/drawing/2014/main" id="{0EB19281-2306-3B1D-F87A-1CDFB93D641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3583" y="2538412"/>
                <a:ext cx="4514850" cy="1781175"/>
              </a:xfrm>
              <a:prstGeom prst="rect">
                <a:avLst/>
              </a:prstGeom>
            </p:spPr>
          </p:pic>
          <p:sp>
            <p:nvSpPr>
              <p:cNvPr id="13" name="Cross 12">
                <a:extLst>
                  <a:ext uri="{FF2B5EF4-FFF2-40B4-BE49-F238E27FC236}">
                    <a16:creationId xmlns:a16="http://schemas.microsoft.com/office/drawing/2014/main" id="{E7AFDBE0-1E34-240C-7E08-58CF514A5F77}"/>
                  </a:ext>
                </a:extLst>
              </p:cNvPr>
              <p:cNvSpPr/>
              <p:nvPr/>
            </p:nvSpPr>
            <p:spPr>
              <a:xfrm rot="2700000">
                <a:off x="3670730" y="3333674"/>
                <a:ext cx="190653" cy="190653"/>
              </a:xfrm>
              <a:prstGeom prst="plus">
                <a:avLst>
                  <a:gd name="adj" fmla="val 500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sz="2700"/>
              </a:p>
            </p:txBody>
          </p:sp>
        </p:grpSp>
        <p:sp>
          <p:nvSpPr>
            <p:cNvPr id="15" name="TextBox 14">
              <a:extLst>
                <a:ext uri="{FF2B5EF4-FFF2-40B4-BE49-F238E27FC236}">
                  <a16:creationId xmlns:a16="http://schemas.microsoft.com/office/drawing/2014/main" id="{A67F26E8-9380-4EAF-DC4B-FE9EB406EA9F}"/>
                </a:ext>
              </a:extLst>
            </p:cNvPr>
            <p:cNvSpPr txBox="1"/>
            <p:nvPr/>
          </p:nvSpPr>
          <p:spPr>
            <a:xfrm rot="20883984">
              <a:off x="6213251" y="4451169"/>
              <a:ext cx="1129301" cy="415498"/>
            </a:xfrm>
            <a:prstGeom prst="rect">
              <a:avLst/>
            </a:prstGeom>
            <a:noFill/>
          </p:spPr>
          <p:txBody>
            <a:bodyPr wrap="square" rtlCol="0">
              <a:spAutoFit/>
            </a:bodyPr>
            <a:lstStyle/>
            <a:p>
              <a:pPr algn="r"/>
              <a:r>
                <a:rPr lang="en-GB" sz="2100" dirty="0">
                  <a:latin typeface="Dreaming Outloud Pro" panose="020F0502020204030204" pitchFamily="66" charset="0"/>
                  <a:cs typeface="Dreaming Outloud Pro" panose="020F0502020204030204" pitchFamily="66" charset="0"/>
                </a:rPr>
                <a:t>Python</a:t>
              </a:r>
              <a:endParaRPr lang="en-NL" sz="2100" dirty="0">
                <a:latin typeface="Dreaming Outloud Pro" panose="020F0502020204030204" pitchFamily="66" charset="0"/>
                <a:cs typeface="Dreaming Outloud Pro" panose="020F0502020204030204" pitchFamily="66" charset="0"/>
              </a:endParaRPr>
            </a:p>
          </p:txBody>
        </p:sp>
        <p:sp>
          <p:nvSpPr>
            <p:cNvPr id="16" name="Freeform: Shape 15">
              <a:extLst>
                <a:ext uri="{FF2B5EF4-FFF2-40B4-BE49-F238E27FC236}">
                  <a16:creationId xmlns:a16="http://schemas.microsoft.com/office/drawing/2014/main" id="{46405FD0-F604-E1D0-0442-F5C86F838F24}"/>
                </a:ext>
              </a:extLst>
            </p:cNvPr>
            <p:cNvSpPr/>
            <p:nvPr/>
          </p:nvSpPr>
          <p:spPr>
            <a:xfrm>
              <a:off x="6193841" y="4732020"/>
              <a:ext cx="191529" cy="205740"/>
            </a:xfrm>
            <a:custGeom>
              <a:avLst/>
              <a:gdLst>
                <a:gd name="connsiteX0" fmla="*/ 17958 w 127686"/>
                <a:gd name="connsiteY0" fmla="*/ 137160 h 137160"/>
                <a:gd name="connsiteX1" fmla="*/ 8814 w 127686"/>
                <a:gd name="connsiteY1" fmla="*/ 27432 h 137160"/>
                <a:gd name="connsiteX2" fmla="*/ 127686 w 127686"/>
                <a:gd name="connsiteY2" fmla="*/ 0 h 137160"/>
              </a:gdLst>
              <a:ahLst/>
              <a:cxnLst>
                <a:cxn ang="0">
                  <a:pos x="connsiteX0" y="connsiteY0"/>
                </a:cxn>
                <a:cxn ang="0">
                  <a:pos x="connsiteX1" y="connsiteY1"/>
                </a:cxn>
                <a:cxn ang="0">
                  <a:pos x="connsiteX2" y="connsiteY2"/>
                </a:cxn>
              </a:cxnLst>
              <a:rect l="l" t="t" r="r" b="b"/>
              <a:pathLst>
                <a:path w="127686" h="137160">
                  <a:moveTo>
                    <a:pt x="17958" y="137160"/>
                  </a:moveTo>
                  <a:cubicBezTo>
                    <a:pt x="4242" y="93726"/>
                    <a:pt x="-9474" y="50292"/>
                    <a:pt x="8814" y="27432"/>
                  </a:cubicBezTo>
                  <a:cubicBezTo>
                    <a:pt x="27102" y="4572"/>
                    <a:pt x="66726" y="70104"/>
                    <a:pt x="127686" y="0"/>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sz="2700"/>
            </a:p>
          </p:txBody>
        </p:sp>
      </p:grpSp>
    </p:spTree>
    <p:extLst>
      <p:ext uri="{BB962C8B-B14F-4D97-AF65-F5344CB8AC3E}">
        <p14:creationId xmlns:p14="http://schemas.microsoft.com/office/powerpoint/2010/main" val="10914455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92" name="Group 91">
            <a:extLst>
              <a:ext uri="{FF2B5EF4-FFF2-40B4-BE49-F238E27FC236}">
                <a16:creationId xmlns:a16="http://schemas.microsoft.com/office/drawing/2014/main" id="{645160E5-823D-D962-2153-E108B0E904DB}"/>
              </a:ext>
            </a:extLst>
          </p:cNvPr>
          <p:cNvGrpSpPr/>
          <p:nvPr/>
        </p:nvGrpSpPr>
        <p:grpSpPr>
          <a:xfrm>
            <a:off x="5141544" y="669421"/>
            <a:ext cx="2224456" cy="1667379"/>
            <a:chOff x="2713828" y="2810443"/>
            <a:chExt cx="2224456" cy="1667379"/>
          </a:xfrm>
        </p:grpSpPr>
        <p:pic>
          <p:nvPicPr>
            <p:cNvPr id="93" name="Graphic 92">
              <a:extLst>
                <a:ext uri="{FF2B5EF4-FFF2-40B4-BE49-F238E27FC236}">
                  <a16:creationId xmlns:a16="http://schemas.microsoft.com/office/drawing/2014/main" id="{98C8539F-A4B7-CE44-DF41-C4C881FEFE5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3447680" y="2810443"/>
              <a:ext cx="756728" cy="1034710"/>
            </a:xfrm>
            <a:prstGeom prst="rect">
              <a:avLst/>
            </a:prstGeom>
          </p:spPr>
        </p:pic>
        <p:sp>
          <p:nvSpPr>
            <p:cNvPr id="94" name="TextBox 93">
              <a:extLst>
                <a:ext uri="{FF2B5EF4-FFF2-40B4-BE49-F238E27FC236}">
                  <a16:creationId xmlns:a16="http://schemas.microsoft.com/office/drawing/2014/main" id="{8D247774-BA99-96D0-EED6-B85C160B2A3E}"/>
                </a:ext>
              </a:extLst>
            </p:cNvPr>
            <p:cNvSpPr txBox="1"/>
            <p:nvPr/>
          </p:nvSpPr>
          <p:spPr>
            <a:xfrm>
              <a:off x="2713828" y="4016157"/>
              <a:ext cx="2224456" cy="461665"/>
            </a:xfrm>
            <a:prstGeom prst="rect">
              <a:avLst/>
            </a:prstGeom>
            <a:noFill/>
          </p:spPr>
          <p:txBody>
            <a:bodyPr wrap="none" rtlCol="0">
              <a:spAutoFit/>
            </a:bodyPr>
            <a:lstStyle/>
            <a:p>
              <a:pPr algn="ctr"/>
              <a:r>
                <a:rPr lang="nl-NL" sz="2400" dirty="0">
                  <a:solidFill>
                    <a:schemeClr val="bg1"/>
                  </a:solidFill>
                  <a:latin typeface="Segoe Pro" panose="020B0502040504020203" pitchFamily="34" charset="0"/>
                </a:rPr>
                <a:t>Reviews Source</a:t>
              </a:r>
            </a:p>
          </p:txBody>
        </p:sp>
      </p:grpSp>
      <p:grpSp>
        <p:nvGrpSpPr>
          <p:cNvPr id="123" name="Group 122">
            <a:extLst>
              <a:ext uri="{FF2B5EF4-FFF2-40B4-BE49-F238E27FC236}">
                <a16:creationId xmlns:a16="http://schemas.microsoft.com/office/drawing/2014/main" id="{AFE41B8D-1781-EBB9-6E99-741A046504E6}"/>
              </a:ext>
            </a:extLst>
          </p:cNvPr>
          <p:cNvGrpSpPr/>
          <p:nvPr/>
        </p:nvGrpSpPr>
        <p:grpSpPr>
          <a:xfrm>
            <a:off x="8479753" y="4283245"/>
            <a:ext cx="2274983" cy="1668790"/>
            <a:chOff x="8479753" y="4283245"/>
            <a:chExt cx="2274983" cy="1668790"/>
          </a:xfrm>
        </p:grpSpPr>
        <p:pic>
          <p:nvPicPr>
            <p:cNvPr id="78" name="Graphic 77">
              <a:extLst>
                <a:ext uri="{FF2B5EF4-FFF2-40B4-BE49-F238E27FC236}">
                  <a16:creationId xmlns:a16="http://schemas.microsoft.com/office/drawing/2014/main" id="{F44C1586-49FB-7E76-9610-BF4111E03FF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9099890" y="4283245"/>
              <a:ext cx="1034710" cy="1034710"/>
            </a:xfrm>
            <a:prstGeom prst="rect">
              <a:avLst/>
            </a:prstGeom>
          </p:spPr>
        </p:pic>
        <p:sp>
          <p:nvSpPr>
            <p:cNvPr id="79" name="TextBox 78">
              <a:extLst>
                <a:ext uri="{FF2B5EF4-FFF2-40B4-BE49-F238E27FC236}">
                  <a16:creationId xmlns:a16="http://schemas.microsoft.com/office/drawing/2014/main" id="{8D4742FA-E28A-4916-B99D-61D7BB69A189}"/>
                </a:ext>
              </a:extLst>
            </p:cNvPr>
            <p:cNvSpPr txBox="1"/>
            <p:nvPr/>
          </p:nvSpPr>
          <p:spPr>
            <a:xfrm>
              <a:off x="8479753" y="5490370"/>
              <a:ext cx="2274983" cy="461665"/>
            </a:xfrm>
            <a:prstGeom prst="rect">
              <a:avLst/>
            </a:prstGeom>
            <a:noFill/>
          </p:spPr>
          <p:txBody>
            <a:bodyPr wrap="none" rtlCol="0">
              <a:spAutoFit/>
            </a:bodyPr>
            <a:lstStyle/>
            <a:p>
              <a:pPr algn="ctr"/>
              <a:r>
                <a:rPr lang="nl-NL" sz="2400" dirty="0">
                  <a:solidFill>
                    <a:schemeClr val="bg1"/>
                  </a:solidFill>
                  <a:latin typeface="Segoe Pro" panose="020B0502040504020203" pitchFamily="34" charset="0"/>
                </a:rPr>
                <a:t>Whisky Reviews</a:t>
              </a:r>
            </a:p>
          </p:txBody>
        </p:sp>
      </p:grpSp>
      <p:grpSp>
        <p:nvGrpSpPr>
          <p:cNvPr id="115" name="Group 114">
            <a:extLst>
              <a:ext uri="{FF2B5EF4-FFF2-40B4-BE49-F238E27FC236}">
                <a16:creationId xmlns:a16="http://schemas.microsoft.com/office/drawing/2014/main" id="{0000FC35-8F50-A452-2459-035F2DCD02B0}"/>
              </a:ext>
            </a:extLst>
          </p:cNvPr>
          <p:cNvGrpSpPr/>
          <p:nvPr/>
        </p:nvGrpSpPr>
        <p:grpSpPr>
          <a:xfrm>
            <a:off x="5248433" y="3623766"/>
            <a:ext cx="2010679" cy="2328269"/>
            <a:chOff x="3579189" y="3581696"/>
            <a:chExt cx="2010679" cy="2328269"/>
          </a:xfrm>
        </p:grpSpPr>
        <p:sp>
          <p:nvSpPr>
            <p:cNvPr id="55" name="TextBox 54">
              <a:extLst>
                <a:ext uri="{FF2B5EF4-FFF2-40B4-BE49-F238E27FC236}">
                  <a16:creationId xmlns:a16="http://schemas.microsoft.com/office/drawing/2014/main" id="{812AAB10-996E-74E3-9673-A6727CC8E25E}"/>
                </a:ext>
              </a:extLst>
            </p:cNvPr>
            <p:cNvSpPr txBox="1"/>
            <p:nvPr/>
          </p:nvSpPr>
          <p:spPr>
            <a:xfrm>
              <a:off x="3579189" y="3581696"/>
              <a:ext cx="2010679" cy="461665"/>
            </a:xfrm>
            <a:prstGeom prst="rect">
              <a:avLst/>
            </a:prstGeom>
            <a:noFill/>
          </p:spPr>
          <p:txBody>
            <a:bodyPr wrap="none" rtlCol="0">
              <a:spAutoFit/>
            </a:bodyPr>
            <a:lstStyle/>
            <a:p>
              <a:pPr algn="ctr"/>
              <a:r>
                <a:rPr lang="nl-NL" sz="2400" dirty="0">
                  <a:solidFill>
                    <a:schemeClr val="bg1"/>
                  </a:solidFill>
                  <a:latin typeface="Segoe Pro" panose="020B0502040504020203" pitchFamily="34" charset="0"/>
                </a:rPr>
                <a:t>Review </a:t>
              </a:r>
              <a:r>
                <a:rPr lang="nl-NL" sz="2400" dirty="0" err="1">
                  <a:solidFill>
                    <a:schemeClr val="bg1"/>
                  </a:solidFill>
                  <a:latin typeface="Segoe Pro" panose="020B0502040504020203" pitchFamily="34" charset="0"/>
                </a:rPr>
                <a:t>Parser</a:t>
              </a:r>
              <a:endParaRPr lang="nl-NL" sz="2400" dirty="0">
                <a:solidFill>
                  <a:schemeClr val="bg1"/>
                </a:solidFill>
                <a:latin typeface="Segoe Pro" panose="020B0502040504020203" pitchFamily="34" charset="0"/>
              </a:endParaRPr>
            </a:p>
          </p:txBody>
        </p:sp>
        <p:sp>
          <p:nvSpPr>
            <p:cNvPr id="70" name="TextBox 69">
              <a:extLst>
                <a:ext uri="{FF2B5EF4-FFF2-40B4-BE49-F238E27FC236}">
                  <a16:creationId xmlns:a16="http://schemas.microsoft.com/office/drawing/2014/main" id="{EA705BC0-9C93-67FB-198A-65910C184967}"/>
                </a:ext>
              </a:extLst>
            </p:cNvPr>
            <p:cNvSpPr txBox="1"/>
            <p:nvPr/>
          </p:nvSpPr>
          <p:spPr>
            <a:xfrm>
              <a:off x="3790080" y="5448300"/>
              <a:ext cx="1588897" cy="461665"/>
            </a:xfrm>
            <a:prstGeom prst="rect">
              <a:avLst/>
            </a:prstGeom>
            <a:noFill/>
          </p:spPr>
          <p:txBody>
            <a:bodyPr wrap="none" rtlCol="0">
              <a:spAutoFit/>
            </a:bodyPr>
            <a:lstStyle/>
            <a:p>
              <a:pPr algn="ctr"/>
              <a:r>
                <a:rPr lang="nl-NL" sz="2400" dirty="0" err="1">
                  <a:solidFill>
                    <a:schemeClr val="bg1"/>
                  </a:solidFill>
                  <a:latin typeface="Segoe Pro" panose="020B0502040504020203" pitchFamily="34" charset="0"/>
                </a:rPr>
                <a:t>Reddit</a:t>
              </a:r>
              <a:r>
                <a:rPr lang="nl-NL" sz="2400" dirty="0">
                  <a:solidFill>
                    <a:schemeClr val="bg1"/>
                  </a:solidFill>
                  <a:latin typeface="Segoe Pro" panose="020B0502040504020203" pitchFamily="34" charset="0"/>
                </a:rPr>
                <a:t> Bot</a:t>
              </a:r>
            </a:p>
          </p:txBody>
        </p:sp>
        <p:pic>
          <p:nvPicPr>
            <p:cNvPr id="87" name="Picture 86" descr="A blue and black logo&#10;&#10;Description automatically generated">
              <a:extLst>
                <a:ext uri="{FF2B5EF4-FFF2-40B4-BE49-F238E27FC236}">
                  <a16:creationId xmlns:a16="http://schemas.microsoft.com/office/drawing/2014/main" id="{C06A2A16-D86A-6399-8EA0-9FF2F4651304}"/>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20660" t="9104" r="22274" b="34614"/>
            <a:stretch/>
          </p:blipFill>
          <p:spPr>
            <a:xfrm>
              <a:off x="4041826" y="4223287"/>
              <a:ext cx="1085404" cy="1070488"/>
            </a:xfrm>
            <a:prstGeom prst="rect">
              <a:avLst/>
            </a:prstGeom>
          </p:spPr>
        </p:pic>
      </p:grpSp>
      <p:grpSp>
        <p:nvGrpSpPr>
          <p:cNvPr id="2" name="Group 1">
            <a:extLst>
              <a:ext uri="{FF2B5EF4-FFF2-40B4-BE49-F238E27FC236}">
                <a16:creationId xmlns:a16="http://schemas.microsoft.com/office/drawing/2014/main" id="{8B843F38-AE9A-C82D-2E02-E3E92B38E9C5}"/>
              </a:ext>
            </a:extLst>
          </p:cNvPr>
          <p:cNvGrpSpPr/>
          <p:nvPr/>
        </p:nvGrpSpPr>
        <p:grpSpPr>
          <a:xfrm>
            <a:off x="3323979" y="4343400"/>
            <a:ext cx="914400" cy="1608635"/>
            <a:chOff x="3323979" y="4343400"/>
            <a:chExt cx="914400" cy="1608635"/>
          </a:xfrm>
        </p:grpSpPr>
        <p:pic>
          <p:nvPicPr>
            <p:cNvPr id="40" name="Graphic 39" descr="Stopwatch with solid fill">
              <a:extLst>
                <a:ext uri="{FF2B5EF4-FFF2-40B4-BE49-F238E27FC236}">
                  <a16:creationId xmlns:a16="http://schemas.microsoft.com/office/drawing/2014/main" id="{34BC7DF1-F3D6-FE4B-4440-8067AA4797A7}"/>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323979" y="4343400"/>
              <a:ext cx="914400" cy="914400"/>
            </a:xfrm>
            <a:prstGeom prst="rect">
              <a:avLst/>
            </a:prstGeom>
          </p:spPr>
        </p:pic>
        <p:sp>
          <p:nvSpPr>
            <p:cNvPr id="88" name="TextBox 87">
              <a:extLst>
                <a:ext uri="{FF2B5EF4-FFF2-40B4-BE49-F238E27FC236}">
                  <a16:creationId xmlns:a16="http://schemas.microsoft.com/office/drawing/2014/main" id="{6B9C2A21-1603-8792-314F-90349A7C7D36}"/>
                </a:ext>
              </a:extLst>
            </p:cNvPr>
            <p:cNvSpPr txBox="1"/>
            <p:nvPr/>
          </p:nvSpPr>
          <p:spPr>
            <a:xfrm>
              <a:off x="3390303" y="5490370"/>
              <a:ext cx="781752" cy="461665"/>
            </a:xfrm>
            <a:prstGeom prst="rect">
              <a:avLst/>
            </a:prstGeom>
            <a:noFill/>
          </p:spPr>
          <p:txBody>
            <a:bodyPr wrap="none" rtlCol="0">
              <a:spAutoFit/>
            </a:bodyPr>
            <a:lstStyle/>
            <a:p>
              <a:pPr algn="ctr"/>
              <a:r>
                <a:rPr lang="nl-NL" sz="2400" dirty="0" err="1">
                  <a:solidFill>
                    <a:schemeClr val="bg1"/>
                  </a:solidFill>
                  <a:latin typeface="Segoe Pro" panose="020B0502040504020203" pitchFamily="34" charset="0"/>
                </a:rPr>
                <a:t>cron</a:t>
              </a:r>
              <a:endParaRPr lang="nl-NL" sz="2400" dirty="0">
                <a:solidFill>
                  <a:schemeClr val="bg1"/>
                </a:solidFill>
                <a:latin typeface="Segoe Pro" panose="020B0502040504020203" pitchFamily="34" charset="0"/>
              </a:endParaRPr>
            </a:p>
          </p:txBody>
        </p:sp>
      </p:grpSp>
      <p:grpSp>
        <p:nvGrpSpPr>
          <p:cNvPr id="95" name="Group 94">
            <a:extLst>
              <a:ext uri="{FF2B5EF4-FFF2-40B4-BE49-F238E27FC236}">
                <a16:creationId xmlns:a16="http://schemas.microsoft.com/office/drawing/2014/main" id="{930D0813-3887-AC1E-EC7A-1FFBE4FEA7D3}"/>
              </a:ext>
            </a:extLst>
          </p:cNvPr>
          <p:cNvGrpSpPr/>
          <p:nvPr/>
        </p:nvGrpSpPr>
        <p:grpSpPr>
          <a:xfrm>
            <a:off x="5724621" y="8033501"/>
            <a:ext cx="1058303" cy="1356187"/>
            <a:chOff x="3296904" y="3121635"/>
            <a:chExt cx="1058303" cy="1356187"/>
          </a:xfrm>
        </p:grpSpPr>
        <p:pic>
          <p:nvPicPr>
            <p:cNvPr id="96" name="Graphic 95">
              <a:extLst>
                <a:ext uri="{FF2B5EF4-FFF2-40B4-BE49-F238E27FC236}">
                  <a16:creationId xmlns:a16="http://schemas.microsoft.com/office/drawing/2014/main" id="{10ACEC0F-1D0E-5D36-F96E-B4DBD4741646}"/>
                </a:ext>
              </a:extLst>
            </p:cNvPr>
            <p:cNvPicPr>
              <a:picLocks noChangeAspect="1"/>
            </p:cNvPicPr>
            <p:nvPr/>
          </p:nvPicPr>
          <p:blipFill>
            <a:blip r:embed="rId10" cstate="print">
              <a:extLst>
                <a:ext uri="{28A0092B-C50C-407E-A947-70E740481C1C}">
                  <a14:useLocalDpi xmlns:a14="http://schemas.microsoft.com/office/drawing/2010/main" val="0"/>
                </a:ext>
              </a:extLst>
            </a:blip>
            <a:srcRect/>
            <a:stretch/>
          </p:blipFill>
          <p:spPr>
            <a:xfrm>
              <a:off x="3447680" y="3121635"/>
              <a:ext cx="756728" cy="756728"/>
            </a:xfrm>
            <a:prstGeom prst="rect">
              <a:avLst/>
            </a:prstGeom>
          </p:spPr>
        </p:pic>
        <p:sp>
          <p:nvSpPr>
            <p:cNvPr id="97" name="TextBox 96">
              <a:extLst>
                <a:ext uri="{FF2B5EF4-FFF2-40B4-BE49-F238E27FC236}">
                  <a16:creationId xmlns:a16="http://schemas.microsoft.com/office/drawing/2014/main" id="{49624866-FEF4-0B8C-6D6E-AE6725492B4A}"/>
                </a:ext>
              </a:extLst>
            </p:cNvPr>
            <p:cNvSpPr txBox="1"/>
            <p:nvPr/>
          </p:nvSpPr>
          <p:spPr>
            <a:xfrm>
              <a:off x="3296904" y="4016157"/>
              <a:ext cx="1058303" cy="461665"/>
            </a:xfrm>
            <a:prstGeom prst="rect">
              <a:avLst/>
            </a:prstGeom>
            <a:noFill/>
          </p:spPr>
          <p:txBody>
            <a:bodyPr wrap="none" rtlCol="0">
              <a:spAutoFit/>
            </a:bodyPr>
            <a:lstStyle/>
            <a:p>
              <a:pPr algn="ctr"/>
              <a:r>
                <a:rPr lang="nl-NL" sz="2400" dirty="0" err="1">
                  <a:solidFill>
                    <a:schemeClr val="bg1"/>
                  </a:solidFill>
                  <a:latin typeface="Segoe Pro" panose="020B0502040504020203" pitchFamily="34" charset="0"/>
                </a:rPr>
                <a:t>Reddit</a:t>
              </a:r>
              <a:endParaRPr lang="nl-NL" sz="2400" dirty="0">
                <a:solidFill>
                  <a:schemeClr val="bg1"/>
                </a:solidFill>
                <a:latin typeface="Segoe Pro" panose="020B0502040504020203" pitchFamily="34" charset="0"/>
              </a:endParaRPr>
            </a:p>
          </p:txBody>
        </p:sp>
      </p:grpSp>
      <p:sp>
        <p:nvSpPr>
          <p:cNvPr id="6" name="Freeform 6"/>
          <p:cNvSpPr/>
          <p:nvPr/>
        </p:nvSpPr>
        <p:spPr>
          <a:xfrm>
            <a:off x="152400" y="9336506"/>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11"/>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29" name="Freeform 3">
            <a:extLst>
              <a:ext uri="{FF2B5EF4-FFF2-40B4-BE49-F238E27FC236}">
                <a16:creationId xmlns:a16="http://schemas.microsoft.com/office/drawing/2014/main" id="{28129A68-A921-1078-DC02-43AF61D7A69D}"/>
              </a:ext>
            </a:extLst>
          </p:cNvPr>
          <p:cNvSpPr/>
          <p:nvPr/>
        </p:nvSpPr>
        <p:spPr>
          <a:xfrm>
            <a:off x="16089439" y="0"/>
            <a:ext cx="2198561" cy="10287000"/>
          </a:xfrm>
          <a:custGeom>
            <a:avLst/>
            <a:gdLst/>
            <a:ahLst/>
            <a:cxnLst/>
            <a:rect l="l" t="t" r="r" b="b"/>
            <a:pathLst>
              <a:path w="616223" h="2774196">
                <a:moveTo>
                  <a:pt x="0" y="0"/>
                </a:moveTo>
                <a:lnTo>
                  <a:pt x="616223" y="0"/>
                </a:lnTo>
                <a:lnTo>
                  <a:pt x="616223" y="2774196"/>
                </a:lnTo>
                <a:lnTo>
                  <a:pt x="0" y="2774196"/>
                </a:lnTo>
                <a:close/>
              </a:path>
            </a:pathLst>
          </a:custGeom>
          <a:gradFill rotWithShape="1">
            <a:gsLst>
              <a:gs pos="0">
                <a:srgbClr val="00B5EB">
                  <a:alpha val="52000"/>
                </a:srgbClr>
              </a:gs>
              <a:gs pos="50000">
                <a:srgbClr val="1F87C9">
                  <a:alpha val="52000"/>
                </a:srgbClr>
              </a:gs>
              <a:gs pos="100000">
                <a:srgbClr val="000000">
                  <a:alpha val="52000"/>
                </a:srgbClr>
              </a:gs>
            </a:gsLst>
            <a:lin ang="5400000"/>
          </a:gradFill>
        </p:spPr>
        <p:txBody>
          <a:bodyPr/>
          <a:lstStyle/>
          <a:p>
            <a:endParaRPr lang="en-NL" dirty="0"/>
          </a:p>
        </p:txBody>
      </p:sp>
      <p:cxnSp>
        <p:nvCxnSpPr>
          <p:cNvPr id="130" name="Straight Arrow Connector 129">
            <a:extLst>
              <a:ext uri="{FF2B5EF4-FFF2-40B4-BE49-F238E27FC236}">
                <a16:creationId xmlns:a16="http://schemas.microsoft.com/office/drawing/2014/main" id="{4DE6FFBF-8F11-7710-F3A9-463FBA3AD871}"/>
              </a:ext>
            </a:extLst>
          </p:cNvPr>
          <p:cNvCxnSpPr>
            <a:stCxn id="40" idx="3"/>
            <a:endCxn id="87" idx="1"/>
          </p:cNvCxnSpPr>
          <p:nvPr/>
        </p:nvCxnSpPr>
        <p:spPr>
          <a:xfrm>
            <a:off x="4238379" y="4800600"/>
            <a:ext cx="1472691" cy="1"/>
          </a:xfrm>
          <a:prstGeom prst="straightConnector1">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Straight Arrow Connector 130">
            <a:extLst>
              <a:ext uri="{FF2B5EF4-FFF2-40B4-BE49-F238E27FC236}">
                <a16:creationId xmlns:a16="http://schemas.microsoft.com/office/drawing/2014/main" id="{A5736531-7779-D620-68C2-1146AD1FCA2D}"/>
              </a:ext>
            </a:extLst>
          </p:cNvPr>
          <p:cNvCxnSpPr>
            <a:cxnSpLocks/>
            <a:stCxn id="78" idx="1"/>
            <a:endCxn id="87" idx="3"/>
          </p:cNvCxnSpPr>
          <p:nvPr/>
        </p:nvCxnSpPr>
        <p:spPr>
          <a:xfrm flipH="1">
            <a:off x="6796474" y="4800600"/>
            <a:ext cx="2303416" cy="1"/>
          </a:xfrm>
          <a:prstGeom prst="straightConnector1">
            <a:avLst/>
          </a:prstGeom>
          <a:ln w="38100">
            <a:solidFill>
              <a:srgbClr val="00B5EB"/>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34" name="Straight Arrow Connector 133">
            <a:extLst>
              <a:ext uri="{FF2B5EF4-FFF2-40B4-BE49-F238E27FC236}">
                <a16:creationId xmlns:a16="http://schemas.microsoft.com/office/drawing/2014/main" id="{19AA842E-B4EC-0D32-6EAE-2A6FDF9F8704}"/>
              </a:ext>
            </a:extLst>
          </p:cNvPr>
          <p:cNvCxnSpPr>
            <a:cxnSpLocks/>
            <a:stCxn id="94" idx="2"/>
            <a:endCxn id="55" idx="0"/>
          </p:cNvCxnSpPr>
          <p:nvPr/>
        </p:nvCxnSpPr>
        <p:spPr>
          <a:xfrm>
            <a:off x="6253772" y="2336800"/>
            <a:ext cx="1" cy="1286966"/>
          </a:xfrm>
          <a:prstGeom prst="straightConnector1">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a:extLst>
              <a:ext uri="{FF2B5EF4-FFF2-40B4-BE49-F238E27FC236}">
                <a16:creationId xmlns:a16="http://schemas.microsoft.com/office/drawing/2014/main" id="{580C0318-0225-A2B2-C13A-A0F97ACAAF74}"/>
              </a:ext>
            </a:extLst>
          </p:cNvPr>
          <p:cNvCxnSpPr>
            <a:cxnSpLocks/>
          </p:cNvCxnSpPr>
          <p:nvPr/>
        </p:nvCxnSpPr>
        <p:spPr>
          <a:xfrm flipV="1">
            <a:off x="6253772" y="5952035"/>
            <a:ext cx="12" cy="2081466"/>
          </a:xfrm>
          <a:prstGeom prst="straightConnector1">
            <a:avLst/>
          </a:prstGeom>
          <a:ln w="38100">
            <a:solidFill>
              <a:srgbClr val="00B5EB"/>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3661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3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92" name="Group 91">
            <a:extLst>
              <a:ext uri="{FF2B5EF4-FFF2-40B4-BE49-F238E27FC236}">
                <a16:creationId xmlns:a16="http://schemas.microsoft.com/office/drawing/2014/main" id="{645160E5-823D-D962-2153-E108B0E904DB}"/>
              </a:ext>
            </a:extLst>
          </p:cNvPr>
          <p:cNvGrpSpPr/>
          <p:nvPr/>
        </p:nvGrpSpPr>
        <p:grpSpPr>
          <a:xfrm>
            <a:off x="5141544" y="669421"/>
            <a:ext cx="2224456" cy="1667379"/>
            <a:chOff x="2713828" y="2810443"/>
            <a:chExt cx="2224456" cy="1667379"/>
          </a:xfrm>
        </p:grpSpPr>
        <p:pic>
          <p:nvPicPr>
            <p:cNvPr id="93" name="Graphic 92">
              <a:extLst>
                <a:ext uri="{FF2B5EF4-FFF2-40B4-BE49-F238E27FC236}">
                  <a16:creationId xmlns:a16="http://schemas.microsoft.com/office/drawing/2014/main" id="{98C8539F-A4B7-CE44-DF41-C4C881FEFE5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3447680" y="2810443"/>
              <a:ext cx="756728" cy="1034710"/>
            </a:xfrm>
            <a:prstGeom prst="rect">
              <a:avLst/>
            </a:prstGeom>
          </p:spPr>
        </p:pic>
        <p:sp>
          <p:nvSpPr>
            <p:cNvPr id="94" name="TextBox 93">
              <a:extLst>
                <a:ext uri="{FF2B5EF4-FFF2-40B4-BE49-F238E27FC236}">
                  <a16:creationId xmlns:a16="http://schemas.microsoft.com/office/drawing/2014/main" id="{8D247774-BA99-96D0-EED6-B85C160B2A3E}"/>
                </a:ext>
              </a:extLst>
            </p:cNvPr>
            <p:cNvSpPr txBox="1"/>
            <p:nvPr/>
          </p:nvSpPr>
          <p:spPr>
            <a:xfrm>
              <a:off x="2713828" y="4016157"/>
              <a:ext cx="2224456" cy="461665"/>
            </a:xfrm>
            <a:prstGeom prst="rect">
              <a:avLst/>
            </a:prstGeom>
            <a:noFill/>
          </p:spPr>
          <p:txBody>
            <a:bodyPr wrap="none" rtlCol="0">
              <a:spAutoFit/>
            </a:bodyPr>
            <a:lstStyle/>
            <a:p>
              <a:pPr algn="ctr"/>
              <a:r>
                <a:rPr lang="nl-NL" sz="2400" dirty="0">
                  <a:solidFill>
                    <a:schemeClr val="bg1"/>
                  </a:solidFill>
                  <a:latin typeface="Segoe Pro" panose="020B0502040504020203" pitchFamily="34" charset="0"/>
                </a:rPr>
                <a:t>Reviews Source</a:t>
              </a:r>
            </a:p>
          </p:txBody>
        </p:sp>
      </p:grpSp>
      <p:grpSp>
        <p:nvGrpSpPr>
          <p:cNvPr id="123" name="Group 122">
            <a:extLst>
              <a:ext uri="{FF2B5EF4-FFF2-40B4-BE49-F238E27FC236}">
                <a16:creationId xmlns:a16="http://schemas.microsoft.com/office/drawing/2014/main" id="{AFE41B8D-1781-EBB9-6E99-741A046504E6}"/>
              </a:ext>
            </a:extLst>
          </p:cNvPr>
          <p:cNvGrpSpPr/>
          <p:nvPr/>
        </p:nvGrpSpPr>
        <p:grpSpPr>
          <a:xfrm>
            <a:off x="8479753" y="4283245"/>
            <a:ext cx="2274983" cy="1668790"/>
            <a:chOff x="8479753" y="4283245"/>
            <a:chExt cx="2274983" cy="1668790"/>
          </a:xfrm>
        </p:grpSpPr>
        <p:pic>
          <p:nvPicPr>
            <p:cNvPr id="78" name="Graphic 77">
              <a:extLst>
                <a:ext uri="{FF2B5EF4-FFF2-40B4-BE49-F238E27FC236}">
                  <a16:creationId xmlns:a16="http://schemas.microsoft.com/office/drawing/2014/main" id="{F44C1586-49FB-7E76-9610-BF4111E03FF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9099890" y="4283245"/>
              <a:ext cx="1034710" cy="1034710"/>
            </a:xfrm>
            <a:prstGeom prst="rect">
              <a:avLst/>
            </a:prstGeom>
          </p:spPr>
        </p:pic>
        <p:sp>
          <p:nvSpPr>
            <p:cNvPr id="79" name="TextBox 78">
              <a:extLst>
                <a:ext uri="{FF2B5EF4-FFF2-40B4-BE49-F238E27FC236}">
                  <a16:creationId xmlns:a16="http://schemas.microsoft.com/office/drawing/2014/main" id="{8D4742FA-E28A-4916-B99D-61D7BB69A189}"/>
                </a:ext>
              </a:extLst>
            </p:cNvPr>
            <p:cNvSpPr txBox="1"/>
            <p:nvPr/>
          </p:nvSpPr>
          <p:spPr>
            <a:xfrm>
              <a:off x="8479753" y="5490370"/>
              <a:ext cx="2274983" cy="461665"/>
            </a:xfrm>
            <a:prstGeom prst="rect">
              <a:avLst/>
            </a:prstGeom>
            <a:noFill/>
          </p:spPr>
          <p:txBody>
            <a:bodyPr wrap="none" rtlCol="0">
              <a:spAutoFit/>
            </a:bodyPr>
            <a:lstStyle/>
            <a:p>
              <a:pPr algn="ctr"/>
              <a:r>
                <a:rPr lang="nl-NL" sz="2400" dirty="0">
                  <a:solidFill>
                    <a:schemeClr val="bg1"/>
                  </a:solidFill>
                  <a:latin typeface="Segoe Pro" panose="020B0502040504020203" pitchFamily="34" charset="0"/>
                </a:rPr>
                <a:t>Whisky Reviews</a:t>
              </a:r>
            </a:p>
          </p:txBody>
        </p:sp>
      </p:grpSp>
      <p:pic>
        <p:nvPicPr>
          <p:cNvPr id="40" name="Graphic 39" descr="Stopwatch with solid fill">
            <a:extLst>
              <a:ext uri="{FF2B5EF4-FFF2-40B4-BE49-F238E27FC236}">
                <a16:creationId xmlns:a16="http://schemas.microsoft.com/office/drawing/2014/main" id="{34BC7DF1-F3D6-FE4B-4440-8067AA4797A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323979" y="4343400"/>
            <a:ext cx="914400" cy="914400"/>
          </a:xfrm>
          <a:prstGeom prst="rect">
            <a:avLst/>
          </a:prstGeom>
        </p:spPr>
      </p:pic>
      <p:sp>
        <p:nvSpPr>
          <p:cNvPr id="88" name="TextBox 87">
            <a:extLst>
              <a:ext uri="{FF2B5EF4-FFF2-40B4-BE49-F238E27FC236}">
                <a16:creationId xmlns:a16="http://schemas.microsoft.com/office/drawing/2014/main" id="{6B9C2A21-1603-8792-314F-90349A7C7D36}"/>
              </a:ext>
            </a:extLst>
          </p:cNvPr>
          <p:cNvSpPr txBox="1"/>
          <p:nvPr/>
        </p:nvSpPr>
        <p:spPr>
          <a:xfrm>
            <a:off x="3333782" y="5490370"/>
            <a:ext cx="894797" cy="461665"/>
          </a:xfrm>
          <a:prstGeom prst="rect">
            <a:avLst/>
          </a:prstGeom>
          <a:noFill/>
        </p:spPr>
        <p:txBody>
          <a:bodyPr wrap="none" rtlCol="0">
            <a:spAutoFit/>
          </a:bodyPr>
          <a:lstStyle/>
          <a:p>
            <a:pPr algn="ctr"/>
            <a:r>
              <a:rPr lang="ro-RO" sz="2400" dirty="0">
                <a:solidFill>
                  <a:schemeClr val="bg1"/>
                </a:solidFill>
                <a:latin typeface="Segoe Pro" panose="020B0502040504020203" pitchFamily="34" charset="0"/>
              </a:rPr>
              <a:t>timer</a:t>
            </a:r>
            <a:endParaRPr lang="nl-NL" sz="2400" dirty="0">
              <a:solidFill>
                <a:schemeClr val="bg1"/>
              </a:solidFill>
              <a:latin typeface="Segoe Pro" panose="020B0502040504020203" pitchFamily="34" charset="0"/>
            </a:endParaRPr>
          </a:p>
        </p:txBody>
      </p:sp>
      <p:grpSp>
        <p:nvGrpSpPr>
          <p:cNvPr id="95" name="Group 94">
            <a:extLst>
              <a:ext uri="{FF2B5EF4-FFF2-40B4-BE49-F238E27FC236}">
                <a16:creationId xmlns:a16="http://schemas.microsoft.com/office/drawing/2014/main" id="{930D0813-3887-AC1E-EC7A-1FFBE4FEA7D3}"/>
              </a:ext>
            </a:extLst>
          </p:cNvPr>
          <p:cNvGrpSpPr/>
          <p:nvPr/>
        </p:nvGrpSpPr>
        <p:grpSpPr>
          <a:xfrm>
            <a:off x="5724621" y="8033501"/>
            <a:ext cx="1058303" cy="1356187"/>
            <a:chOff x="3296904" y="3121635"/>
            <a:chExt cx="1058303" cy="1356187"/>
          </a:xfrm>
        </p:grpSpPr>
        <p:pic>
          <p:nvPicPr>
            <p:cNvPr id="96" name="Graphic 95">
              <a:extLst>
                <a:ext uri="{FF2B5EF4-FFF2-40B4-BE49-F238E27FC236}">
                  <a16:creationId xmlns:a16="http://schemas.microsoft.com/office/drawing/2014/main" id="{10ACEC0F-1D0E-5D36-F96E-B4DBD4741646}"/>
                </a:ext>
              </a:extLst>
            </p:cNvPr>
            <p:cNvPicPr>
              <a:picLocks noChangeAspect="1"/>
            </p:cNvPicPr>
            <p:nvPr/>
          </p:nvPicPr>
          <p:blipFill>
            <a:blip r:embed="rId9" cstate="print">
              <a:extLst>
                <a:ext uri="{28A0092B-C50C-407E-A947-70E740481C1C}">
                  <a14:useLocalDpi xmlns:a14="http://schemas.microsoft.com/office/drawing/2010/main" val="0"/>
                </a:ext>
              </a:extLst>
            </a:blip>
            <a:srcRect/>
            <a:stretch/>
          </p:blipFill>
          <p:spPr>
            <a:xfrm>
              <a:off x="3447680" y="3121635"/>
              <a:ext cx="756728" cy="756728"/>
            </a:xfrm>
            <a:prstGeom prst="rect">
              <a:avLst/>
            </a:prstGeom>
          </p:spPr>
        </p:pic>
        <p:sp>
          <p:nvSpPr>
            <p:cNvPr id="97" name="TextBox 96">
              <a:extLst>
                <a:ext uri="{FF2B5EF4-FFF2-40B4-BE49-F238E27FC236}">
                  <a16:creationId xmlns:a16="http://schemas.microsoft.com/office/drawing/2014/main" id="{49624866-FEF4-0B8C-6D6E-AE6725492B4A}"/>
                </a:ext>
              </a:extLst>
            </p:cNvPr>
            <p:cNvSpPr txBox="1"/>
            <p:nvPr/>
          </p:nvSpPr>
          <p:spPr>
            <a:xfrm>
              <a:off x="3296904" y="4016157"/>
              <a:ext cx="1058303" cy="461665"/>
            </a:xfrm>
            <a:prstGeom prst="rect">
              <a:avLst/>
            </a:prstGeom>
            <a:noFill/>
          </p:spPr>
          <p:txBody>
            <a:bodyPr wrap="none" rtlCol="0">
              <a:spAutoFit/>
            </a:bodyPr>
            <a:lstStyle/>
            <a:p>
              <a:pPr algn="ctr"/>
              <a:r>
                <a:rPr lang="nl-NL" sz="2400" dirty="0" err="1">
                  <a:solidFill>
                    <a:schemeClr val="bg1"/>
                  </a:solidFill>
                  <a:latin typeface="Segoe Pro" panose="020B0502040504020203" pitchFamily="34" charset="0"/>
                </a:rPr>
                <a:t>Reddit</a:t>
              </a:r>
              <a:endParaRPr lang="nl-NL" sz="2400" dirty="0">
                <a:solidFill>
                  <a:schemeClr val="bg1"/>
                </a:solidFill>
                <a:latin typeface="Segoe Pro" panose="020B0502040504020203" pitchFamily="34" charset="0"/>
              </a:endParaRPr>
            </a:p>
          </p:txBody>
        </p:sp>
      </p:grpSp>
      <p:sp>
        <p:nvSpPr>
          <p:cNvPr id="6" name="Freeform 6"/>
          <p:cNvSpPr/>
          <p:nvPr/>
        </p:nvSpPr>
        <p:spPr>
          <a:xfrm>
            <a:off x="152400" y="9336506"/>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10"/>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29" name="Freeform 3">
            <a:extLst>
              <a:ext uri="{FF2B5EF4-FFF2-40B4-BE49-F238E27FC236}">
                <a16:creationId xmlns:a16="http://schemas.microsoft.com/office/drawing/2014/main" id="{28129A68-A921-1078-DC02-43AF61D7A69D}"/>
              </a:ext>
            </a:extLst>
          </p:cNvPr>
          <p:cNvSpPr/>
          <p:nvPr/>
        </p:nvSpPr>
        <p:spPr>
          <a:xfrm>
            <a:off x="16089439" y="0"/>
            <a:ext cx="2198561" cy="10287000"/>
          </a:xfrm>
          <a:custGeom>
            <a:avLst/>
            <a:gdLst/>
            <a:ahLst/>
            <a:cxnLst/>
            <a:rect l="l" t="t" r="r" b="b"/>
            <a:pathLst>
              <a:path w="616223" h="2774196">
                <a:moveTo>
                  <a:pt x="0" y="0"/>
                </a:moveTo>
                <a:lnTo>
                  <a:pt x="616223" y="0"/>
                </a:lnTo>
                <a:lnTo>
                  <a:pt x="616223" y="2774196"/>
                </a:lnTo>
                <a:lnTo>
                  <a:pt x="0" y="2774196"/>
                </a:lnTo>
                <a:close/>
              </a:path>
            </a:pathLst>
          </a:custGeom>
          <a:gradFill rotWithShape="1">
            <a:gsLst>
              <a:gs pos="0">
                <a:srgbClr val="00B5EB">
                  <a:alpha val="52000"/>
                </a:srgbClr>
              </a:gs>
              <a:gs pos="50000">
                <a:srgbClr val="1F87C9">
                  <a:alpha val="52000"/>
                </a:srgbClr>
              </a:gs>
              <a:gs pos="100000">
                <a:srgbClr val="000000">
                  <a:alpha val="52000"/>
                </a:srgbClr>
              </a:gs>
            </a:gsLst>
            <a:lin ang="5400000"/>
          </a:gradFill>
        </p:spPr>
        <p:txBody>
          <a:bodyPr/>
          <a:lstStyle/>
          <a:p>
            <a:endParaRPr lang="en-NL" dirty="0"/>
          </a:p>
        </p:txBody>
      </p:sp>
      <p:cxnSp>
        <p:nvCxnSpPr>
          <p:cNvPr id="134" name="Straight Arrow Connector 133">
            <a:extLst>
              <a:ext uri="{FF2B5EF4-FFF2-40B4-BE49-F238E27FC236}">
                <a16:creationId xmlns:a16="http://schemas.microsoft.com/office/drawing/2014/main" id="{19AA842E-B4EC-0D32-6EAE-2A6FDF9F8704}"/>
              </a:ext>
            </a:extLst>
          </p:cNvPr>
          <p:cNvCxnSpPr>
            <a:cxnSpLocks/>
            <a:stCxn id="94" idx="2"/>
            <a:endCxn id="3" idx="0"/>
          </p:cNvCxnSpPr>
          <p:nvPr/>
        </p:nvCxnSpPr>
        <p:spPr>
          <a:xfrm>
            <a:off x="6253772" y="2336800"/>
            <a:ext cx="7371" cy="964511"/>
          </a:xfrm>
          <a:prstGeom prst="straightConnector1">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a:extLst>
              <a:ext uri="{FF2B5EF4-FFF2-40B4-BE49-F238E27FC236}">
                <a16:creationId xmlns:a16="http://schemas.microsoft.com/office/drawing/2014/main" id="{580C0318-0225-A2B2-C13A-A0F97ACAAF74}"/>
              </a:ext>
            </a:extLst>
          </p:cNvPr>
          <p:cNvCxnSpPr>
            <a:cxnSpLocks/>
            <a:stCxn id="96" idx="0"/>
          </p:cNvCxnSpPr>
          <p:nvPr/>
        </p:nvCxnSpPr>
        <p:spPr>
          <a:xfrm flipV="1">
            <a:off x="6253761" y="6667500"/>
            <a:ext cx="0" cy="1366001"/>
          </a:xfrm>
          <a:prstGeom prst="straightConnector1">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B33598BA-824F-6CB6-0E3B-29AB0F78E108}"/>
              </a:ext>
            </a:extLst>
          </p:cNvPr>
          <p:cNvGrpSpPr/>
          <p:nvPr/>
        </p:nvGrpSpPr>
        <p:grpSpPr>
          <a:xfrm>
            <a:off x="5255804" y="3301311"/>
            <a:ext cx="2010679" cy="1474264"/>
            <a:chOff x="2820705" y="2810443"/>
            <a:chExt cx="2010679" cy="1474264"/>
          </a:xfrm>
        </p:grpSpPr>
        <p:pic>
          <p:nvPicPr>
            <p:cNvPr id="3" name="Graphic 2">
              <a:extLst>
                <a:ext uri="{FF2B5EF4-FFF2-40B4-BE49-F238E27FC236}">
                  <a16:creationId xmlns:a16="http://schemas.microsoft.com/office/drawing/2014/main" id="{78BA46F2-9024-0F59-8C19-BF1B51B38501}"/>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3308688" y="2810443"/>
              <a:ext cx="1034712" cy="1034710"/>
            </a:xfrm>
            <a:prstGeom prst="rect">
              <a:avLst/>
            </a:prstGeom>
          </p:spPr>
        </p:pic>
        <p:sp>
          <p:nvSpPr>
            <p:cNvPr id="4" name="TextBox 3">
              <a:extLst>
                <a:ext uri="{FF2B5EF4-FFF2-40B4-BE49-F238E27FC236}">
                  <a16:creationId xmlns:a16="http://schemas.microsoft.com/office/drawing/2014/main" id="{0CD94779-05AA-F4CA-9C77-1846A177EF73}"/>
                </a:ext>
              </a:extLst>
            </p:cNvPr>
            <p:cNvSpPr txBox="1"/>
            <p:nvPr/>
          </p:nvSpPr>
          <p:spPr>
            <a:xfrm>
              <a:off x="2820705" y="3823042"/>
              <a:ext cx="2010679" cy="461665"/>
            </a:xfrm>
            <a:prstGeom prst="rect">
              <a:avLst/>
            </a:prstGeom>
            <a:noFill/>
          </p:spPr>
          <p:txBody>
            <a:bodyPr wrap="none" rtlCol="0">
              <a:spAutoFit/>
            </a:bodyPr>
            <a:lstStyle/>
            <a:p>
              <a:pPr algn="ctr"/>
              <a:r>
                <a:rPr lang="nl-NL" sz="2400" dirty="0">
                  <a:solidFill>
                    <a:schemeClr val="bg1"/>
                  </a:solidFill>
                  <a:latin typeface="Segoe Pro" panose="020B0502040504020203" pitchFamily="34" charset="0"/>
                </a:rPr>
                <a:t>Review </a:t>
              </a:r>
              <a:r>
                <a:rPr lang="nl-NL" sz="2400" dirty="0" err="1">
                  <a:solidFill>
                    <a:schemeClr val="bg1"/>
                  </a:solidFill>
                  <a:latin typeface="Segoe Pro" panose="020B0502040504020203" pitchFamily="34" charset="0"/>
                </a:rPr>
                <a:t>Parser</a:t>
              </a:r>
              <a:endParaRPr lang="nl-NL" sz="2400" dirty="0">
                <a:solidFill>
                  <a:schemeClr val="bg1"/>
                </a:solidFill>
                <a:latin typeface="Segoe Pro" panose="020B0502040504020203" pitchFamily="34" charset="0"/>
              </a:endParaRPr>
            </a:p>
          </p:txBody>
        </p:sp>
      </p:grpSp>
      <p:grpSp>
        <p:nvGrpSpPr>
          <p:cNvPr id="5" name="Group 4">
            <a:extLst>
              <a:ext uri="{FF2B5EF4-FFF2-40B4-BE49-F238E27FC236}">
                <a16:creationId xmlns:a16="http://schemas.microsoft.com/office/drawing/2014/main" id="{48EC27FC-94C7-2786-072F-F5ADEF50D992}"/>
              </a:ext>
            </a:extLst>
          </p:cNvPr>
          <p:cNvGrpSpPr/>
          <p:nvPr/>
        </p:nvGrpSpPr>
        <p:grpSpPr>
          <a:xfrm>
            <a:off x="5466695" y="5266546"/>
            <a:ext cx="1588897" cy="1502368"/>
            <a:chOff x="3031598" y="2810443"/>
            <a:chExt cx="1588897" cy="1502368"/>
          </a:xfrm>
        </p:grpSpPr>
        <p:pic>
          <p:nvPicPr>
            <p:cNvPr id="7" name="Graphic 6">
              <a:extLst>
                <a:ext uri="{FF2B5EF4-FFF2-40B4-BE49-F238E27FC236}">
                  <a16:creationId xmlns:a16="http://schemas.microsoft.com/office/drawing/2014/main" id="{982CBF72-DD0B-CB2A-97A2-FBBC5F9F4979}"/>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3308688" y="2810443"/>
              <a:ext cx="1034712" cy="1034710"/>
            </a:xfrm>
            <a:prstGeom prst="rect">
              <a:avLst/>
            </a:prstGeom>
          </p:spPr>
        </p:pic>
        <p:sp>
          <p:nvSpPr>
            <p:cNvPr id="8" name="TextBox 7">
              <a:extLst>
                <a:ext uri="{FF2B5EF4-FFF2-40B4-BE49-F238E27FC236}">
                  <a16:creationId xmlns:a16="http://schemas.microsoft.com/office/drawing/2014/main" id="{BD487034-DFC8-16DF-1B14-CBBE61B5ECA0}"/>
                </a:ext>
              </a:extLst>
            </p:cNvPr>
            <p:cNvSpPr txBox="1"/>
            <p:nvPr/>
          </p:nvSpPr>
          <p:spPr>
            <a:xfrm>
              <a:off x="3031598" y="3851146"/>
              <a:ext cx="1588897" cy="461665"/>
            </a:xfrm>
            <a:prstGeom prst="rect">
              <a:avLst/>
            </a:prstGeom>
            <a:noFill/>
          </p:spPr>
          <p:txBody>
            <a:bodyPr wrap="none" rtlCol="0">
              <a:spAutoFit/>
            </a:bodyPr>
            <a:lstStyle/>
            <a:p>
              <a:pPr algn="ctr"/>
              <a:r>
                <a:rPr lang="nl-NL" sz="2400" dirty="0" err="1">
                  <a:solidFill>
                    <a:schemeClr val="bg1"/>
                  </a:solidFill>
                  <a:latin typeface="Segoe Pro" panose="020B0502040504020203" pitchFamily="34" charset="0"/>
                </a:rPr>
                <a:t>Reddit</a:t>
              </a:r>
              <a:r>
                <a:rPr lang="nl-NL" sz="2400" dirty="0">
                  <a:solidFill>
                    <a:schemeClr val="bg1"/>
                  </a:solidFill>
                  <a:latin typeface="Segoe Pro" panose="020B0502040504020203" pitchFamily="34" charset="0"/>
                </a:rPr>
                <a:t> Bot</a:t>
              </a:r>
            </a:p>
          </p:txBody>
        </p:sp>
      </p:grpSp>
      <p:cxnSp>
        <p:nvCxnSpPr>
          <p:cNvPr id="12" name="Connector: Elbow 11">
            <a:extLst>
              <a:ext uri="{FF2B5EF4-FFF2-40B4-BE49-F238E27FC236}">
                <a16:creationId xmlns:a16="http://schemas.microsoft.com/office/drawing/2014/main" id="{889FE230-6DB7-74BF-52D6-99244343A04A}"/>
              </a:ext>
            </a:extLst>
          </p:cNvPr>
          <p:cNvCxnSpPr>
            <a:stCxn id="40" idx="3"/>
            <a:endCxn id="3" idx="1"/>
          </p:cNvCxnSpPr>
          <p:nvPr/>
        </p:nvCxnSpPr>
        <p:spPr>
          <a:xfrm flipV="1">
            <a:off x="4238379" y="3818666"/>
            <a:ext cx="1505408" cy="981934"/>
          </a:xfrm>
          <a:prstGeom prst="bentConnector3">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7CB8C3FB-19EA-404D-E934-8C804D89DEDE}"/>
              </a:ext>
            </a:extLst>
          </p:cNvPr>
          <p:cNvCxnSpPr>
            <a:cxnSpLocks/>
            <a:stCxn id="40" idx="3"/>
            <a:endCxn id="7" idx="1"/>
          </p:cNvCxnSpPr>
          <p:nvPr/>
        </p:nvCxnSpPr>
        <p:spPr>
          <a:xfrm>
            <a:off x="4238379" y="4800600"/>
            <a:ext cx="1505406" cy="983301"/>
          </a:xfrm>
          <a:prstGeom prst="bentConnector3">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6" name="Connector: Elbow 15">
            <a:extLst>
              <a:ext uri="{FF2B5EF4-FFF2-40B4-BE49-F238E27FC236}">
                <a16:creationId xmlns:a16="http://schemas.microsoft.com/office/drawing/2014/main" id="{7FE492A8-C571-D18F-601B-74BBA0560CC1}"/>
              </a:ext>
            </a:extLst>
          </p:cNvPr>
          <p:cNvCxnSpPr>
            <a:cxnSpLocks/>
            <a:stCxn id="3" idx="3"/>
            <a:endCxn id="78" idx="1"/>
          </p:cNvCxnSpPr>
          <p:nvPr/>
        </p:nvCxnSpPr>
        <p:spPr>
          <a:xfrm>
            <a:off x="6778499" y="3818666"/>
            <a:ext cx="2321391" cy="981934"/>
          </a:xfrm>
          <a:prstGeom prst="bentConnector3">
            <a:avLst>
              <a:gd name="adj1" fmla="val 50000"/>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onnector: Elbow 18">
            <a:extLst>
              <a:ext uri="{FF2B5EF4-FFF2-40B4-BE49-F238E27FC236}">
                <a16:creationId xmlns:a16="http://schemas.microsoft.com/office/drawing/2014/main" id="{680A203B-47D2-BBC3-D60E-16283E9CF2C8}"/>
              </a:ext>
            </a:extLst>
          </p:cNvPr>
          <p:cNvCxnSpPr>
            <a:cxnSpLocks/>
            <a:stCxn id="78" idx="1"/>
            <a:endCxn id="7" idx="3"/>
          </p:cNvCxnSpPr>
          <p:nvPr/>
        </p:nvCxnSpPr>
        <p:spPr>
          <a:xfrm rot="10800000" flipV="1">
            <a:off x="6778498" y="4800599"/>
            <a:ext cx="2321393" cy="983301"/>
          </a:xfrm>
          <a:prstGeom prst="bentConnector3">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04282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92" name="Group 91">
            <a:extLst>
              <a:ext uri="{FF2B5EF4-FFF2-40B4-BE49-F238E27FC236}">
                <a16:creationId xmlns:a16="http://schemas.microsoft.com/office/drawing/2014/main" id="{645160E5-823D-D962-2153-E108B0E904DB}"/>
              </a:ext>
            </a:extLst>
          </p:cNvPr>
          <p:cNvGrpSpPr/>
          <p:nvPr/>
        </p:nvGrpSpPr>
        <p:grpSpPr>
          <a:xfrm>
            <a:off x="5141544" y="669421"/>
            <a:ext cx="2224456" cy="1667379"/>
            <a:chOff x="2713828" y="2810443"/>
            <a:chExt cx="2224456" cy="1667379"/>
          </a:xfrm>
        </p:grpSpPr>
        <p:pic>
          <p:nvPicPr>
            <p:cNvPr id="93" name="Graphic 92">
              <a:extLst>
                <a:ext uri="{FF2B5EF4-FFF2-40B4-BE49-F238E27FC236}">
                  <a16:creationId xmlns:a16="http://schemas.microsoft.com/office/drawing/2014/main" id="{98C8539F-A4B7-CE44-DF41-C4C881FEFE5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3447680" y="2810443"/>
              <a:ext cx="756728" cy="1034710"/>
            </a:xfrm>
            <a:prstGeom prst="rect">
              <a:avLst/>
            </a:prstGeom>
          </p:spPr>
        </p:pic>
        <p:sp>
          <p:nvSpPr>
            <p:cNvPr id="94" name="TextBox 93">
              <a:extLst>
                <a:ext uri="{FF2B5EF4-FFF2-40B4-BE49-F238E27FC236}">
                  <a16:creationId xmlns:a16="http://schemas.microsoft.com/office/drawing/2014/main" id="{8D247774-BA99-96D0-EED6-B85C160B2A3E}"/>
                </a:ext>
              </a:extLst>
            </p:cNvPr>
            <p:cNvSpPr txBox="1"/>
            <p:nvPr/>
          </p:nvSpPr>
          <p:spPr>
            <a:xfrm>
              <a:off x="2713828" y="4016157"/>
              <a:ext cx="2224456" cy="461665"/>
            </a:xfrm>
            <a:prstGeom prst="rect">
              <a:avLst/>
            </a:prstGeom>
            <a:noFill/>
          </p:spPr>
          <p:txBody>
            <a:bodyPr wrap="none" rtlCol="0">
              <a:spAutoFit/>
            </a:bodyPr>
            <a:lstStyle/>
            <a:p>
              <a:pPr algn="ctr"/>
              <a:r>
                <a:rPr lang="nl-NL" sz="2400" dirty="0">
                  <a:solidFill>
                    <a:schemeClr val="bg1"/>
                  </a:solidFill>
                  <a:latin typeface="Segoe Pro" panose="020B0502040504020203" pitchFamily="34" charset="0"/>
                </a:rPr>
                <a:t>Reviews Source</a:t>
              </a:r>
            </a:p>
          </p:txBody>
        </p:sp>
      </p:grpSp>
      <p:grpSp>
        <p:nvGrpSpPr>
          <p:cNvPr id="123" name="Group 122">
            <a:extLst>
              <a:ext uri="{FF2B5EF4-FFF2-40B4-BE49-F238E27FC236}">
                <a16:creationId xmlns:a16="http://schemas.microsoft.com/office/drawing/2014/main" id="{AFE41B8D-1781-EBB9-6E99-741A046504E6}"/>
              </a:ext>
            </a:extLst>
          </p:cNvPr>
          <p:cNvGrpSpPr/>
          <p:nvPr/>
        </p:nvGrpSpPr>
        <p:grpSpPr>
          <a:xfrm>
            <a:off x="8479753" y="4283245"/>
            <a:ext cx="2274983" cy="1668790"/>
            <a:chOff x="8479753" y="4283245"/>
            <a:chExt cx="2274983" cy="1668790"/>
          </a:xfrm>
        </p:grpSpPr>
        <p:pic>
          <p:nvPicPr>
            <p:cNvPr id="78" name="Graphic 77">
              <a:extLst>
                <a:ext uri="{FF2B5EF4-FFF2-40B4-BE49-F238E27FC236}">
                  <a16:creationId xmlns:a16="http://schemas.microsoft.com/office/drawing/2014/main" id="{F44C1586-49FB-7E76-9610-BF4111E03FF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9099890" y="4283245"/>
              <a:ext cx="1034710" cy="1034710"/>
            </a:xfrm>
            <a:prstGeom prst="rect">
              <a:avLst/>
            </a:prstGeom>
          </p:spPr>
        </p:pic>
        <p:sp>
          <p:nvSpPr>
            <p:cNvPr id="79" name="TextBox 78">
              <a:extLst>
                <a:ext uri="{FF2B5EF4-FFF2-40B4-BE49-F238E27FC236}">
                  <a16:creationId xmlns:a16="http://schemas.microsoft.com/office/drawing/2014/main" id="{8D4742FA-E28A-4916-B99D-61D7BB69A189}"/>
                </a:ext>
              </a:extLst>
            </p:cNvPr>
            <p:cNvSpPr txBox="1"/>
            <p:nvPr/>
          </p:nvSpPr>
          <p:spPr>
            <a:xfrm>
              <a:off x="8479753" y="5490370"/>
              <a:ext cx="2274983" cy="461665"/>
            </a:xfrm>
            <a:prstGeom prst="rect">
              <a:avLst/>
            </a:prstGeom>
            <a:noFill/>
          </p:spPr>
          <p:txBody>
            <a:bodyPr wrap="none" rtlCol="0">
              <a:spAutoFit/>
            </a:bodyPr>
            <a:lstStyle/>
            <a:p>
              <a:pPr algn="ctr"/>
              <a:r>
                <a:rPr lang="nl-NL" sz="2400" dirty="0">
                  <a:solidFill>
                    <a:schemeClr val="bg1"/>
                  </a:solidFill>
                  <a:latin typeface="Segoe Pro" panose="020B0502040504020203" pitchFamily="34" charset="0"/>
                </a:rPr>
                <a:t>Whisky Reviews</a:t>
              </a:r>
            </a:p>
          </p:txBody>
        </p:sp>
      </p:grpSp>
      <p:pic>
        <p:nvPicPr>
          <p:cNvPr id="40" name="Graphic 39" descr="Stopwatch with solid fill">
            <a:extLst>
              <a:ext uri="{FF2B5EF4-FFF2-40B4-BE49-F238E27FC236}">
                <a16:creationId xmlns:a16="http://schemas.microsoft.com/office/drawing/2014/main" id="{34BC7DF1-F3D6-FE4B-4440-8067AA4797A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323979" y="4343400"/>
            <a:ext cx="914400" cy="914400"/>
          </a:xfrm>
          <a:prstGeom prst="rect">
            <a:avLst/>
          </a:prstGeom>
        </p:spPr>
      </p:pic>
      <p:sp>
        <p:nvSpPr>
          <p:cNvPr id="88" name="TextBox 87">
            <a:extLst>
              <a:ext uri="{FF2B5EF4-FFF2-40B4-BE49-F238E27FC236}">
                <a16:creationId xmlns:a16="http://schemas.microsoft.com/office/drawing/2014/main" id="{6B9C2A21-1603-8792-314F-90349A7C7D36}"/>
              </a:ext>
            </a:extLst>
          </p:cNvPr>
          <p:cNvSpPr txBox="1"/>
          <p:nvPr/>
        </p:nvSpPr>
        <p:spPr>
          <a:xfrm>
            <a:off x="3333782" y="5490370"/>
            <a:ext cx="894797" cy="461665"/>
          </a:xfrm>
          <a:prstGeom prst="rect">
            <a:avLst/>
          </a:prstGeom>
          <a:noFill/>
        </p:spPr>
        <p:txBody>
          <a:bodyPr wrap="none" rtlCol="0">
            <a:spAutoFit/>
          </a:bodyPr>
          <a:lstStyle/>
          <a:p>
            <a:pPr algn="ctr"/>
            <a:r>
              <a:rPr lang="nl-NL" sz="2400" dirty="0">
                <a:solidFill>
                  <a:schemeClr val="bg1"/>
                </a:solidFill>
                <a:latin typeface="Segoe Pro" panose="020B0502040504020203" pitchFamily="34" charset="0"/>
              </a:rPr>
              <a:t>timer</a:t>
            </a:r>
          </a:p>
        </p:txBody>
      </p:sp>
      <p:grpSp>
        <p:nvGrpSpPr>
          <p:cNvPr id="95" name="Group 94">
            <a:extLst>
              <a:ext uri="{FF2B5EF4-FFF2-40B4-BE49-F238E27FC236}">
                <a16:creationId xmlns:a16="http://schemas.microsoft.com/office/drawing/2014/main" id="{930D0813-3887-AC1E-EC7A-1FFBE4FEA7D3}"/>
              </a:ext>
            </a:extLst>
          </p:cNvPr>
          <p:cNvGrpSpPr/>
          <p:nvPr/>
        </p:nvGrpSpPr>
        <p:grpSpPr>
          <a:xfrm>
            <a:off x="5724621" y="8033501"/>
            <a:ext cx="1058303" cy="1356187"/>
            <a:chOff x="3296904" y="3121635"/>
            <a:chExt cx="1058303" cy="1356187"/>
          </a:xfrm>
        </p:grpSpPr>
        <p:pic>
          <p:nvPicPr>
            <p:cNvPr id="96" name="Graphic 95">
              <a:extLst>
                <a:ext uri="{FF2B5EF4-FFF2-40B4-BE49-F238E27FC236}">
                  <a16:creationId xmlns:a16="http://schemas.microsoft.com/office/drawing/2014/main" id="{10ACEC0F-1D0E-5D36-F96E-B4DBD4741646}"/>
                </a:ext>
              </a:extLst>
            </p:cNvPr>
            <p:cNvPicPr>
              <a:picLocks noChangeAspect="1"/>
            </p:cNvPicPr>
            <p:nvPr/>
          </p:nvPicPr>
          <p:blipFill>
            <a:blip r:embed="rId9" cstate="print">
              <a:extLst>
                <a:ext uri="{28A0092B-C50C-407E-A947-70E740481C1C}">
                  <a14:useLocalDpi xmlns:a14="http://schemas.microsoft.com/office/drawing/2010/main" val="0"/>
                </a:ext>
              </a:extLst>
            </a:blip>
            <a:srcRect/>
            <a:stretch/>
          </p:blipFill>
          <p:spPr>
            <a:xfrm>
              <a:off x="3447680" y="3121635"/>
              <a:ext cx="756728" cy="756728"/>
            </a:xfrm>
            <a:prstGeom prst="rect">
              <a:avLst/>
            </a:prstGeom>
          </p:spPr>
        </p:pic>
        <p:sp>
          <p:nvSpPr>
            <p:cNvPr id="97" name="TextBox 96">
              <a:extLst>
                <a:ext uri="{FF2B5EF4-FFF2-40B4-BE49-F238E27FC236}">
                  <a16:creationId xmlns:a16="http://schemas.microsoft.com/office/drawing/2014/main" id="{49624866-FEF4-0B8C-6D6E-AE6725492B4A}"/>
                </a:ext>
              </a:extLst>
            </p:cNvPr>
            <p:cNvSpPr txBox="1"/>
            <p:nvPr/>
          </p:nvSpPr>
          <p:spPr>
            <a:xfrm>
              <a:off x="3296904" y="4016157"/>
              <a:ext cx="1058303" cy="461665"/>
            </a:xfrm>
            <a:prstGeom prst="rect">
              <a:avLst/>
            </a:prstGeom>
            <a:noFill/>
          </p:spPr>
          <p:txBody>
            <a:bodyPr wrap="none" rtlCol="0">
              <a:spAutoFit/>
            </a:bodyPr>
            <a:lstStyle/>
            <a:p>
              <a:pPr algn="ctr"/>
              <a:r>
                <a:rPr lang="nl-NL" sz="2400" dirty="0" err="1">
                  <a:solidFill>
                    <a:schemeClr val="bg1"/>
                  </a:solidFill>
                  <a:latin typeface="Segoe Pro" panose="020B0502040504020203" pitchFamily="34" charset="0"/>
                </a:rPr>
                <a:t>Reddit</a:t>
              </a:r>
              <a:endParaRPr lang="nl-NL" sz="2400" dirty="0">
                <a:solidFill>
                  <a:schemeClr val="bg1"/>
                </a:solidFill>
                <a:latin typeface="Segoe Pro" panose="020B0502040504020203" pitchFamily="34" charset="0"/>
              </a:endParaRPr>
            </a:p>
          </p:txBody>
        </p:sp>
      </p:grpSp>
      <p:sp>
        <p:nvSpPr>
          <p:cNvPr id="6" name="Freeform 6"/>
          <p:cNvSpPr/>
          <p:nvPr/>
        </p:nvSpPr>
        <p:spPr>
          <a:xfrm>
            <a:off x="152400" y="9336506"/>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10"/>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29" name="Freeform 3">
            <a:extLst>
              <a:ext uri="{FF2B5EF4-FFF2-40B4-BE49-F238E27FC236}">
                <a16:creationId xmlns:a16="http://schemas.microsoft.com/office/drawing/2014/main" id="{28129A68-A921-1078-DC02-43AF61D7A69D}"/>
              </a:ext>
            </a:extLst>
          </p:cNvPr>
          <p:cNvSpPr/>
          <p:nvPr/>
        </p:nvSpPr>
        <p:spPr>
          <a:xfrm>
            <a:off x="16089439" y="0"/>
            <a:ext cx="2198561" cy="10287000"/>
          </a:xfrm>
          <a:custGeom>
            <a:avLst/>
            <a:gdLst/>
            <a:ahLst/>
            <a:cxnLst/>
            <a:rect l="l" t="t" r="r" b="b"/>
            <a:pathLst>
              <a:path w="616223" h="2774196">
                <a:moveTo>
                  <a:pt x="0" y="0"/>
                </a:moveTo>
                <a:lnTo>
                  <a:pt x="616223" y="0"/>
                </a:lnTo>
                <a:lnTo>
                  <a:pt x="616223" y="2774196"/>
                </a:lnTo>
                <a:lnTo>
                  <a:pt x="0" y="2774196"/>
                </a:lnTo>
                <a:close/>
              </a:path>
            </a:pathLst>
          </a:custGeom>
          <a:gradFill rotWithShape="1">
            <a:gsLst>
              <a:gs pos="0">
                <a:srgbClr val="00B5EB">
                  <a:alpha val="52000"/>
                </a:srgbClr>
              </a:gs>
              <a:gs pos="50000">
                <a:srgbClr val="1F87C9">
                  <a:alpha val="52000"/>
                </a:srgbClr>
              </a:gs>
              <a:gs pos="100000">
                <a:srgbClr val="000000">
                  <a:alpha val="52000"/>
                </a:srgbClr>
              </a:gs>
            </a:gsLst>
            <a:lin ang="5400000"/>
          </a:gradFill>
        </p:spPr>
        <p:txBody>
          <a:bodyPr/>
          <a:lstStyle/>
          <a:p>
            <a:endParaRPr lang="en-NL" dirty="0"/>
          </a:p>
        </p:txBody>
      </p:sp>
      <p:cxnSp>
        <p:nvCxnSpPr>
          <p:cNvPr id="134" name="Straight Arrow Connector 133">
            <a:extLst>
              <a:ext uri="{FF2B5EF4-FFF2-40B4-BE49-F238E27FC236}">
                <a16:creationId xmlns:a16="http://schemas.microsoft.com/office/drawing/2014/main" id="{19AA842E-B4EC-0D32-6EAE-2A6FDF9F8704}"/>
              </a:ext>
            </a:extLst>
          </p:cNvPr>
          <p:cNvCxnSpPr>
            <a:cxnSpLocks/>
            <a:stCxn id="94" idx="2"/>
            <a:endCxn id="3" idx="0"/>
          </p:cNvCxnSpPr>
          <p:nvPr/>
        </p:nvCxnSpPr>
        <p:spPr>
          <a:xfrm>
            <a:off x="6253772" y="2336800"/>
            <a:ext cx="7371" cy="964511"/>
          </a:xfrm>
          <a:prstGeom prst="straightConnector1">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a:extLst>
              <a:ext uri="{FF2B5EF4-FFF2-40B4-BE49-F238E27FC236}">
                <a16:creationId xmlns:a16="http://schemas.microsoft.com/office/drawing/2014/main" id="{580C0318-0225-A2B2-C13A-A0F97ACAAF74}"/>
              </a:ext>
            </a:extLst>
          </p:cNvPr>
          <p:cNvCxnSpPr>
            <a:cxnSpLocks/>
            <a:stCxn id="96" idx="0"/>
          </p:cNvCxnSpPr>
          <p:nvPr/>
        </p:nvCxnSpPr>
        <p:spPr>
          <a:xfrm flipV="1">
            <a:off x="6253761" y="6667500"/>
            <a:ext cx="0" cy="1366001"/>
          </a:xfrm>
          <a:prstGeom prst="straightConnector1">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B33598BA-824F-6CB6-0E3B-29AB0F78E108}"/>
              </a:ext>
            </a:extLst>
          </p:cNvPr>
          <p:cNvGrpSpPr/>
          <p:nvPr/>
        </p:nvGrpSpPr>
        <p:grpSpPr>
          <a:xfrm>
            <a:off x="5255804" y="3301311"/>
            <a:ext cx="2010679" cy="1474264"/>
            <a:chOff x="2820705" y="2810443"/>
            <a:chExt cx="2010679" cy="1474264"/>
          </a:xfrm>
        </p:grpSpPr>
        <p:pic>
          <p:nvPicPr>
            <p:cNvPr id="3" name="Graphic 2">
              <a:extLst>
                <a:ext uri="{FF2B5EF4-FFF2-40B4-BE49-F238E27FC236}">
                  <a16:creationId xmlns:a16="http://schemas.microsoft.com/office/drawing/2014/main" id="{78BA46F2-9024-0F59-8C19-BF1B51B38501}"/>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3308688" y="2810443"/>
              <a:ext cx="1034712" cy="1034710"/>
            </a:xfrm>
            <a:prstGeom prst="rect">
              <a:avLst/>
            </a:prstGeom>
          </p:spPr>
        </p:pic>
        <p:sp>
          <p:nvSpPr>
            <p:cNvPr id="4" name="TextBox 3">
              <a:extLst>
                <a:ext uri="{FF2B5EF4-FFF2-40B4-BE49-F238E27FC236}">
                  <a16:creationId xmlns:a16="http://schemas.microsoft.com/office/drawing/2014/main" id="{0CD94779-05AA-F4CA-9C77-1846A177EF73}"/>
                </a:ext>
              </a:extLst>
            </p:cNvPr>
            <p:cNvSpPr txBox="1"/>
            <p:nvPr/>
          </p:nvSpPr>
          <p:spPr>
            <a:xfrm>
              <a:off x="2820705" y="3823042"/>
              <a:ext cx="2010679" cy="461665"/>
            </a:xfrm>
            <a:prstGeom prst="rect">
              <a:avLst/>
            </a:prstGeom>
            <a:noFill/>
          </p:spPr>
          <p:txBody>
            <a:bodyPr wrap="none" rtlCol="0">
              <a:spAutoFit/>
            </a:bodyPr>
            <a:lstStyle/>
            <a:p>
              <a:pPr algn="ctr"/>
              <a:r>
                <a:rPr lang="nl-NL" sz="2400" dirty="0">
                  <a:solidFill>
                    <a:schemeClr val="bg1"/>
                  </a:solidFill>
                  <a:latin typeface="Segoe Pro" panose="020B0502040504020203" pitchFamily="34" charset="0"/>
                </a:rPr>
                <a:t>Review </a:t>
              </a:r>
              <a:r>
                <a:rPr lang="nl-NL" sz="2400" dirty="0" err="1">
                  <a:solidFill>
                    <a:schemeClr val="bg1"/>
                  </a:solidFill>
                  <a:latin typeface="Segoe Pro" panose="020B0502040504020203" pitchFamily="34" charset="0"/>
                </a:rPr>
                <a:t>Parser</a:t>
              </a:r>
              <a:endParaRPr lang="nl-NL" sz="2400" dirty="0">
                <a:solidFill>
                  <a:schemeClr val="bg1"/>
                </a:solidFill>
                <a:latin typeface="Segoe Pro" panose="020B0502040504020203" pitchFamily="34" charset="0"/>
              </a:endParaRPr>
            </a:p>
          </p:txBody>
        </p:sp>
      </p:grpSp>
      <p:grpSp>
        <p:nvGrpSpPr>
          <p:cNvPr id="5" name="Group 4">
            <a:extLst>
              <a:ext uri="{FF2B5EF4-FFF2-40B4-BE49-F238E27FC236}">
                <a16:creationId xmlns:a16="http://schemas.microsoft.com/office/drawing/2014/main" id="{48EC27FC-94C7-2786-072F-F5ADEF50D992}"/>
              </a:ext>
            </a:extLst>
          </p:cNvPr>
          <p:cNvGrpSpPr/>
          <p:nvPr/>
        </p:nvGrpSpPr>
        <p:grpSpPr>
          <a:xfrm>
            <a:off x="5466695" y="5266546"/>
            <a:ext cx="1588897" cy="1502368"/>
            <a:chOff x="3031598" y="2810443"/>
            <a:chExt cx="1588897" cy="1502368"/>
          </a:xfrm>
        </p:grpSpPr>
        <p:pic>
          <p:nvPicPr>
            <p:cNvPr id="7" name="Graphic 6">
              <a:extLst>
                <a:ext uri="{FF2B5EF4-FFF2-40B4-BE49-F238E27FC236}">
                  <a16:creationId xmlns:a16="http://schemas.microsoft.com/office/drawing/2014/main" id="{982CBF72-DD0B-CB2A-97A2-FBBC5F9F4979}"/>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3308688" y="2810443"/>
              <a:ext cx="1034712" cy="1034710"/>
            </a:xfrm>
            <a:prstGeom prst="rect">
              <a:avLst/>
            </a:prstGeom>
          </p:spPr>
        </p:pic>
        <p:sp>
          <p:nvSpPr>
            <p:cNvPr id="8" name="TextBox 7">
              <a:extLst>
                <a:ext uri="{FF2B5EF4-FFF2-40B4-BE49-F238E27FC236}">
                  <a16:creationId xmlns:a16="http://schemas.microsoft.com/office/drawing/2014/main" id="{BD487034-DFC8-16DF-1B14-CBBE61B5ECA0}"/>
                </a:ext>
              </a:extLst>
            </p:cNvPr>
            <p:cNvSpPr txBox="1"/>
            <p:nvPr/>
          </p:nvSpPr>
          <p:spPr>
            <a:xfrm>
              <a:off x="3031598" y="3851146"/>
              <a:ext cx="1588897" cy="461665"/>
            </a:xfrm>
            <a:prstGeom prst="rect">
              <a:avLst/>
            </a:prstGeom>
            <a:noFill/>
          </p:spPr>
          <p:txBody>
            <a:bodyPr wrap="none" rtlCol="0">
              <a:spAutoFit/>
            </a:bodyPr>
            <a:lstStyle/>
            <a:p>
              <a:pPr algn="ctr"/>
              <a:r>
                <a:rPr lang="nl-NL" sz="2400" dirty="0" err="1">
                  <a:solidFill>
                    <a:schemeClr val="bg1"/>
                  </a:solidFill>
                  <a:latin typeface="Segoe Pro" panose="020B0502040504020203" pitchFamily="34" charset="0"/>
                </a:rPr>
                <a:t>Reddit</a:t>
              </a:r>
              <a:r>
                <a:rPr lang="nl-NL" sz="2400" dirty="0">
                  <a:solidFill>
                    <a:schemeClr val="bg1"/>
                  </a:solidFill>
                  <a:latin typeface="Segoe Pro" panose="020B0502040504020203" pitchFamily="34" charset="0"/>
                </a:rPr>
                <a:t> Bot</a:t>
              </a:r>
            </a:p>
          </p:txBody>
        </p:sp>
      </p:grpSp>
      <p:cxnSp>
        <p:nvCxnSpPr>
          <p:cNvPr id="12" name="Connector: Elbow 11">
            <a:extLst>
              <a:ext uri="{FF2B5EF4-FFF2-40B4-BE49-F238E27FC236}">
                <a16:creationId xmlns:a16="http://schemas.microsoft.com/office/drawing/2014/main" id="{889FE230-6DB7-74BF-52D6-99244343A04A}"/>
              </a:ext>
            </a:extLst>
          </p:cNvPr>
          <p:cNvCxnSpPr>
            <a:stCxn id="40" idx="3"/>
            <a:endCxn id="3" idx="1"/>
          </p:cNvCxnSpPr>
          <p:nvPr/>
        </p:nvCxnSpPr>
        <p:spPr>
          <a:xfrm flipV="1">
            <a:off x="4238379" y="3818666"/>
            <a:ext cx="1505408" cy="981934"/>
          </a:xfrm>
          <a:prstGeom prst="bentConnector3">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7CB8C3FB-19EA-404D-E934-8C804D89DEDE}"/>
              </a:ext>
            </a:extLst>
          </p:cNvPr>
          <p:cNvCxnSpPr>
            <a:cxnSpLocks/>
            <a:stCxn id="40" idx="3"/>
            <a:endCxn id="7" idx="1"/>
          </p:cNvCxnSpPr>
          <p:nvPr/>
        </p:nvCxnSpPr>
        <p:spPr>
          <a:xfrm>
            <a:off x="4238379" y="4800600"/>
            <a:ext cx="1505406" cy="983301"/>
          </a:xfrm>
          <a:prstGeom prst="bentConnector3">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6" name="Connector: Elbow 15">
            <a:extLst>
              <a:ext uri="{FF2B5EF4-FFF2-40B4-BE49-F238E27FC236}">
                <a16:creationId xmlns:a16="http://schemas.microsoft.com/office/drawing/2014/main" id="{7FE492A8-C571-D18F-601B-74BBA0560CC1}"/>
              </a:ext>
            </a:extLst>
          </p:cNvPr>
          <p:cNvCxnSpPr>
            <a:cxnSpLocks/>
            <a:stCxn id="3" idx="3"/>
            <a:endCxn id="78" idx="1"/>
          </p:cNvCxnSpPr>
          <p:nvPr/>
        </p:nvCxnSpPr>
        <p:spPr>
          <a:xfrm>
            <a:off x="6778499" y="3818666"/>
            <a:ext cx="2321391" cy="981934"/>
          </a:xfrm>
          <a:prstGeom prst="bentConnector3">
            <a:avLst>
              <a:gd name="adj1" fmla="val 50000"/>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onnector: Elbow 18">
            <a:extLst>
              <a:ext uri="{FF2B5EF4-FFF2-40B4-BE49-F238E27FC236}">
                <a16:creationId xmlns:a16="http://schemas.microsoft.com/office/drawing/2014/main" id="{680A203B-47D2-BBC3-D60E-16283E9CF2C8}"/>
              </a:ext>
            </a:extLst>
          </p:cNvPr>
          <p:cNvCxnSpPr>
            <a:cxnSpLocks/>
            <a:stCxn id="78" idx="1"/>
            <a:endCxn id="7" idx="3"/>
          </p:cNvCxnSpPr>
          <p:nvPr/>
        </p:nvCxnSpPr>
        <p:spPr>
          <a:xfrm rot="10800000" flipV="1">
            <a:off x="6778498" y="4800599"/>
            <a:ext cx="2321393" cy="983301"/>
          </a:xfrm>
          <a:prstGeom prst="bentConnector3">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75640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92" name="Group 91">
            <a:extLst>
              <a:ext uri="{FF2B5EF4-FFF2-40B4-BE49-F238E27FC236}">
                <a16:creationId xmlns:a16="http://schemas.microsoft.com/office/drawing/2014/main" id="{645160E5-823D-D962-2153-E108B0E904DB}"/>
              </a:ext>
            </a:extLst>
          </p:cNvPr>
          <p:cNvGrpSpPr/>
          <p:nvPr/>
        </p:nvGrpSpPr>
        <p:grpSpPr>
          <a:xfrm>
            <a:off x="5141544" y="669421"/>
            <a:ext cx="2224456" cy="1667379"/>
            <a:chOff x="2713828" y="2810443"/>
            <a:chExt cx="2224456" cy="1667379"/>
          </a:xfrm>
        </p:grpSpPr>
        <p:pic>
          <p:nvPicPr>
            <p:cNvPr id="93" name="Graphic 92">
              <a:extLst>
                <a:ext uri="{FF2B5EF4-FFF2-40B4-BE49-F238E27FC236}">
                  <a16:creationId xmlns:a16="http://schemas.microsoft.com/office/drawing/2014/main" id="{98C8539F-A4B7-CE44-DF41-C4C881FEFE5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3447680" y="2810443"/>
              <a:ext cx="756728" cy="1034710"/>
            </a:xfrm>
            <a:prstGeom prst="rect">
              <a:avLst/>
            </a:prstGeom>
          </p:spPr>
        </p:pic>
        <p:sp>
          <p:nvSpPr>
            <p:cNvPr id="94" name="TextBox 93">
              <a:extLst>
                <a:ext uri="{FF2B5EF4-FFF2-40B4-BE49-F238E27FC236}">
                  <a16:creationId xmlns:a16="http://schemas.microsoft.com/office/drawing/2014/main" id="{8D247774-BA99-96D0-EED6-B85C160B2A3E}"/>
                </a:ext>
              </a:extLst>
            </p:cNvPr>
            <p:cNvSpPr txBox="1"/>
            <p:nvPr/>
          </p:nvSpPr>
          <p:spPr>
            <a:xfrm>
              <a:off x="2713828" y="4016157"/>
              <a:ext cx="2224456" cy="461665"/>
            </a:xfrm>
            <a:prstGeom prst="rect">
              <a:avLst/>
            </a:prstGeom>
            <a:noFill/>
          </p:spPr>
          <p:txBody>
            <a:bodyPr wrap="none" rtlCol="0">
              <a:spAutoFit/>
            </a:bodyPr>
            <a:lstStyle/>
            <a:p>
              <a:pPr algn="ctr"/>
              <a:r>
                <a:rPr lang="nl-NL" sz="2400" dirty="0">
                  <a:solidFill>
                    <a:schemeClr val="bg1"/>
                  </a:solidFill>
                  <a:latin typeface="Segoe Pro" panose="020B0502040504020203" pitchFamily="34" charset="0"/>
                </a:rPr>
                <a:t>Reviews Source</a:t>
              </a:r>
            </a:p>
          </p:txBody>
        </p:sp>
      </p:grpSp>
      <p:grpSp>
        <p:nvGrpSpPr>
          <p:cNvPr id="123" name="Group 122">
            <a:extLst>
              <a:ext uri="{FF2B5EF4-FFF2-40B4-BE49-F238E27FC236}">
                <a16:creationId xmlns:a16="http://schemas.microsoft.com/office/drawing/2014/main" id="{AFE41B8D-1781-EBB9-6E99-741A046504E6}"/>
              </a:ext>
            </a:extLst>
          </p:cNvPr>
          <p:cNvGrpSpPr/>
          <p:nvPr/>
        </p:nvGrpSpPr>
        <p:grpSpPr>
          <a:xfrm>
            <a:off x="8479753" y="4283245"/>
            <a:ext cx="2274983" cy="1668790"/>
            <a:chOff x="8479753" y="4283245"/>
            <a:chExt cx="2274983" cy="1668790"/>
          </a:xfrm>
        </p:grpSpPr>
        <p:pic>
          <p:nvPicPr>
            <p:cNvPr id="78" name="Graphic 77">
              <a:extLst>
                <a:ext uri="{FF2B5EF4-FFF2-40B4-BE49-F238E27FC236}">
                  <a16:creationId xmlns:a16="http://schemas.microsoft.com/office/drawing/2014/main" id="{F44C1586-49FB-7E76-9610-BF4111E03FF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9099890" y="4283245"/>
              <a:ext cx="1034710" cy="1034710"/>
            </a:xfrm>
            <a:prstGeom prst="rect">
              <a:avLst/>
            </a:prstGeom>
          </p:spPr>
        </p:pic>
        <p:sp>
          <p:nvSpPr>
            <p:cNvPr id="79" name="TextBox 78">
              <a:extLst>
                <a:ext uri="{FF2B5EF4-FFF2-40B4-BE49-F238E27FC236}">
                  <a16:creationId xmlns:a16="http://schemas.microsoft.com/office/drawing/2014/main" id="{8D4742FA-E28A-4916-B99D-61D7BB69A189}"/>
                </a:ext>
              </a:extLst>
            </p:cNvPr>
            <p:cNvSpPr txBox="1"/>
            <p:nvPr/>
          </p:nvSpPr>
          <p:spPr>
            <a:xfrm>
              <a:off x="8479753" y="5490370"/>
              <a:ext cx="2274983" cy="461665"/>
            </a:xfrm>
            <a:prstGeom prst="rect">
              <a:avLst/>
            </a:prstGeom>
            <a:noFill/>
          </p:spPr>
          <p:txBody>
            <a:bodyPr wrap="none" rtlCol="0">
              <a:spAutoFit/>
            </a:bodyPr>
            <a:lstStyle/>
            <a:p>
              <a:pPr algn="ctr"/>
              <a:r>
                <a:rPr lang="nl-NL" sz="2400" dirty="0">
                  <a:solidFill>
                    <a:schemeClr val="bg1"/>
                  </a:solidFill>
                  <a:latin typeface="Segoe Pro" panose="020B0502040504020203" pitchFamily="34" charset="0"/>
                </a:rPr>
                <a:t>Whisky Reviews</a:t>
              </a:r>
            </a:p>
          </p:txBody>
        </p:sp>
      </p:grpSp>
      <p:pic>
        <p:nvPicPr>
          <p:cNvPr id="40" name="Graphic 39" descr="Stopwatch with solid fill">
            <a:extLst>
              <a:ext uri="{FF2B5EF4-FFF2-40B4-BE49-F238E27FC236}">
                <a16:creationId xmlns:a16="http://schemas.microsoft.com/office/drawing/2014/main" id="{34BC7DF1-F3D6-FE4B-4440-8067AA4797A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323979" y="4343400"/>
            <a:ext cx="914400" cy="914400"/>
          </a:xfrm>
          <a:prstGeom prst="rect">
            <a:avLst/>
          </a:prstGeom>
        </p:spPr>
      </p:pic>
      <p:sp>
        <p:nvSpPr>
          <p:cNvPr id="88" name="TextBox 87">
            <a:extLst>
              <a:ext uri="{FF2B5EF4-FFF2-40B4-BE49-F238E27FC236}">
                <a16:creationId xmlns:a16="http://schemas.microsoft.com/office/drawing/2014/main" id="{6B9C2A21-1603-8792-314F-90349A7C7D36}"/>
              </a:ext>
            </a:extLst>
          </p:cNvPr>
          <p:cNvSpPr txBox="1"/>
          <p:nvPr/>
        </p:nvSpPr>
        <p:spPr>
          <a:xfrm>
            <a:off x="3333781" y="5490370"/>
            <a:ext cx="894797" cy="461665"/>
          </a:xfrm>
          <a:prstGeom prst="rect">
            <a:avLst/>
          </a:prstGeom>
          <a:noFill/>
        </p:spPr>
        <p:txBody>
          <a:bodyPr wrap="none" rtlCol="0">
            <a:spAutoFit/>
          </a:bodyPr>
          <a:lstStyle/>
          <a:p>
            <a:pPr algn="ctr"/>
            <a:r>
              <a:rPr lang="ro-RO" sz="2400" dirty="0">
                <a:solidFill>
                  <a:schemeClr val="bg1"/>
                </a:solidFill>
                <a:latin typeface="Segoe Pro" panose="020B0502040504020203" pitchFamily="34" charset="0"/>
              </a:rPr>
              <a:t>timer</a:t>
            </a:r>
            <a:endParaRPr lang="nl-NL" sz="2400" dirty="0">
              <a:solidFill>
                <a:schemeClr val="bg1"/>
              </a:solidFill>
              <a:latin typeface="Segoe Pro" panose="020B0502040504020203" pitchFamily="34" charset="0"/>
            </a:endParaRPr>
          </a:p>
        </p:txBody>
      </p:sp>
      <p:grpSp>
        <p:nvGrpSpPr>
          <p:cNvPr id="95" name="Group 94">
            <a:extLst>
              <a:ext uri="{FF2B5EF4-FFF2-40B4-BE49-F238E27FC236}">
                <a16:creationId xmlns:a16="http://schemas.microsoft.com/office/drawing/2014/main" id="{930D0813-3887-AC1E-EC7A-1FFBE4FEA7D3}"/>
              </a:ext>
            </a:extLst>
          </p:cNvPr>
          <p:cNvGrpSpPr/>
          <p:nvPr/>
        </p:nvGrpSpPr>
        <p:grpSpPr>
          <a:xfrm>
            <a:off x="5724621" y="8033501"/>
            <a:ext cx="1058303" cy="1356187"/>
            <a:chOff x="3296904" y="3121635"/>
            <a:chExt cx="1058303" cy="1356187"/>
          </a:xfrm>
        </p:grpSpPr>
        <p:pic>
          <p:nvPicPr>
            <p:cNvPr id="96" name="Graphic 95">
              <a:extLst>
                <a:ext uri="{FF2B5EF4-FFF2-40B4-BE49-F238E27FC236}">
                  <a16:creationId xmlns:a16="http://schemas.microsoft.com/office/drawing/2014/main" id="{10ACEC0F-1D0E-5D36-F96E-B4DBD4741646}"/>
                </a:ext>
              </a:extLst>
            </p:cNvPr>
            <p:cNvPicPr>
              <a:picLocks noChangeAspect="1"/>
            </p:cNvPicPr>
            <p:nvPr/>
          </p:nvPicPr>
          <p:blipFill>
            <a:blip r:embed="rId9" cstate="print">
              <a:extLst>
                <a:ext uri="{28A0092B-C50C-407E-A947-70E740481C1C}">
                  <a14:useLocalDpi xmlns:a14="http://schemas.microsoft.com/office/drawing/2010/main" val="0"/>
                </a:ext>
              </a:extLst>
            </a:blip>
            <a:srcRect/>
            <a:stretch/>
          </p:blipFill>
          <p:spPr>
            <a:xfrm>
              <a:off x="3447680" y="3121635"/>
              <a:ext cx="756728" cy="756728"/>
            </a:xfrm>
            <a:prstGeom prst="rect">
              <a:avLst/>
            </a:prstGeom>
          </p:spPr>
        </p:pic>
        <p:sp>
          <p:nvSpPr>
            <p:cNvPr id="97" name="TextBox 96">
              <a:extLst>
                <a:ext uri="{FF2B5EF4-FFF2-40B4-BE49-F238E27FC236}">
                  <a16:creationId xmlns:a16="http://schemas.microsoft.com/office/drawing/2014/main" id="{49624866-FEF4-0B8C-6D6E-AE6725492B4A}"/>
                </a:ext>
              </a:extLst>
            </p:cNvPr>
            <p:cNvSpPr txBox="1"/>
            <p:nvPr/>
          </p:nvSpPr>
          <p:spPr>
            <a:xfrm>
              <a:off x="3296904" y="4016157"/>
              <a:ext cx="1058303" cy="461665"/>
            </a:xfrm>
            <a:prstGeom prst="rect">
              <a:avLst/>
            </a:prstGeom>
            <a:noFill/>
          </p:spPr>
          <p:txBody>
            <a:bodyPr wrap="none" rtlCol="0">
              <a:spAutoFit/>
            </a:bodyPr>
            <a:lstStyle/>
            <a:p>
              <a:pPr algn="ctr"/>
              <a:r>
                <a:rPr lang="nl-NL" sz="2400" dirty="0" err="1">
                  <a:solidFill>
                    <a:schemeClr val="bg1"/>
                  </a:solidFill>
                  <a:latin typeface="Segoe Pro" panose="020B0502040504020203" pitchFamily="34" charset="0"/>
                </a:rPr>
                <a:t>Reddit</a:t>
              </a:r>
              <a:endParaRPr lang="nl-NL" sz="2400" dirty="0">
                <a:solidFill>
                  <a:schemeClr val="bg1"/>
                </a:solidFill>
                <a:latin typeface="Segoe Pro" panose="020B0502040504020203" pitchFamily="34" charset="0"/>
              </a:endParaRPr>
            </a:p>
          </p:txBody>
        </p:sp>
      </p:grpSp>
      <p:sp>
        <p:nvSpPr>
          <p:cNvPr id="6" name="Freeform 6"/>
          <p:cNvSpPr/>
          <p:nvPr/>
        </p:nvSpPr>
        <p:spPr>
          <a:xfrm>
            <a:off x="152400" y="9336506"/>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10"/>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29" name="Freeform 3">
            <a:extLst>
              <a:ext uri="{FF2B5EF4-FFF2-40B4-BE49-F238E27FC236}">
                <a16:creationId xmlns:a16="http://schemas.microsoft.com/office/drawing/2014/main" id="{28129A68-A921-1078-DC02-43AF61D7A69D}"/>
              </a:ext>
            </a:extLst>
          </p:cNvPr>
          <p:cNvSpPr/>
          <p:nvPr/>
        </p:nvSpPr>
        <p:spPr>
          <a:xfrm>
            <a:off x="16089439" y="0"/>
            <a:ext cx="2198561" cy="10287000"/>
          </a:xfrm>
          <a:custGeom>
            <a:avLst/>
            <a:gdLst/>
            <a:ahLst/>
            <a:cxnLst/>
            <a:rect l="l" t="t" r="r" b="b"/>
            <a:pathLst>
              <a:path w="616223" h="2774196">
                <a:moveTo>
                  <a:pt x="0" y="0"/>
                </a:moveTo>
                <a:lnTo>
                  <a:pt x="616223" y="0"/>
                </a:lnTo>
                <a:lnTo>
                  <a:pt x="616223" y="2774196"/>
                </a:lnTo>
                <a:lnTo>
                  <a:pt x="0" y="2774196"/>
                </a:lnTo>
                <a:close/>
              </a:path>
            </a:pathLst>
          </a:custGeom>
          <a:gradFill rotWithShape="1">
            <a:gsLst>
              <a:gs pos="0">
                <a:srgbClr val="00B5EB">
                  <a:alpha val="52000"/>
                </a:srgbClr>
              </a:gs>
              <a:gs pos="50000">
                <a:srgbClr val="1F87C9">
                  <a:alpha val="52000"/>
                </a:srgbClr>
              </a:gs>
              <a:gs pos="100000">
                <a:srgbClr val="000000">
                  <a:alpha val="52000"/>
                </a:srgbClr>
              </a:gs>
            </a:gsLst>
            <a:lin ang="5400000"/>
          </a:gradFill>
        </p:spPr>
        <p:txBody>
          <a:bodyPr/>
          <a:lstStyle/>
          <a:p>
            <a:endParaRPr lang="en-NL" dirty="0"/>
          </a:p>
        </p:txBody>
      </p:sp>
      <p:cxnSp>
        <p:nvCxnSpPr>
          <p:cNvPr id="134" name="Straight Arrow Connector 133">
            <a:extLst>
              <a:ext uri="{FF2B5EF4-FFF2-40B4-BE49-F238E27FC236}">
                <a16:creationId xmlns:a16="http://schemas.microsoft.com/office/drawing/2014/main" id="{19AA842E-B4EC-0D32-6EAE-2A6FDF9F8704}"/>
              </a:ext>
            </a:extLst>
          </p:cNvPr>
          <p:cNvCxnSpPr>
            <a:cxnSpLocks/>
            <a:stCxn id="94" idx="2"/>
            <a:endCxn id="3" idx="0"/>
          </p:cNvCxnSpPr>
          <p:nvPr/>
        </p:nvCxnSpPr>
        <p:spPr>
          <a:xfrm>
            <a:off x="6253772" y="2336800"/>
            <a:ext cx="7371" cy="964511"/>
          </a:xfrm>
          <a:prstGeom prst="straightConnector1">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a:extLst>
              <a:ext uri="{FF2B5EF4-FFF2-40B4-BE49-F238E27FC236}">
                <a16:creationId xmlns:a16="http://schemas.microsoft.com/office/drawing/2014/main" id="{580C0318-0225-A2B2-C13A-A0F97ACAAF74}"/>
              </a:ext>
            </a:extLst>
          </p:cNvPr>
          <p:cNvCxnSpPr>
            <a:cxnSpLocks/>
            <a:stCxn id="96" idx="0"/>
          </p:cNvCxnSpPr>
          <p:nvPr/>
        </p:nvCxnSpPr>
        <p:spPr>
          <a:xfrm flipV="1">
            <a:off x="6253761" y="6667500"/>
            <a:ext cx="0" cy="1366001"/>
          </a:xfrm>
          <a:prstGeom prst="straightConnector1">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B33598BA-824F-6CB6-0E3B-29AB0F78E108}"/>
              </a:ext>
            </a:extLst>
          </p:cNvPr>
          <p:cNvGrpSpPr/>
          <p:nvPr/>
        </p:nvGrpSpPr>
        <p:grpSpPr>
          <a:xfrm>
            <a:off x="5255804" y="3301311"/>
            <a:ext cx="2010679" cy="1474264"/>
            <a:chOff x="2820705" y="2810443"/>
            <a:chExt cx="2010679" cy="1474264"/>
          </a:xfrm>
        </p:grpSpPr>
        <p:pic>
          <p:nvPicPr>
            <p:cNvPr id="3" name="Graphic 2">
              <a:extLst>
                <a:ext uri="{FF2B5EF4-FFF2-40B4-BE49-F238E27FC236}">
                  <a16:creationId xmlns:a16="http://schemas.microsoft.com/office/drawing/2014/main" id="{78BA46F2-9024-0F59-8C19-BF1B51B38501}"/>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3308688" y="2810443"/>
              <a:ext cx="1034712" cy="1034710"/>
            </a:xfrm>
            <a:prstGeom prst="rect">
              <a:avLst/>
            </a:prstGeom>
          </p:spPr>
        </p:pic>
        <p:sp>
          <p:nvSpPr>
            <p:cNvPr id="4" name="TextBox 3">
              <a:extLst>
                <a:ext uri="{FF2B5EF4-FFF2-40B4-BE49-F238E27FC236}">
                  <a16:creationId xmlns:a16="http://schemas.microsoft.com/office/drawing/2014/main" id="{0CD94779-05AA-F4CA-9C77-1846A177EF73}"/>
                </a:ext>
              </a:extLst>
            </p:cNvPr>
            <p:cNvSpPr txBox="1"/>
            <p:nvPr/>
          </p:nvSpPr>
          <p:spPr>
            <a:xfrm>
              <a:off x="2820705" y="3823042"/>
              <a:ext cx="2010679" cy="461665"/>
            </a:xfrm>
            <a:prstGeom prst="rect">
              <a:avLst/>
            </a:prstGeom>
            <a:noFill/>
          </p:spPr>
          <p:txBody>
            <a:bodyPr wrap="none" rtlCol="0">
              <a:spAutoFit/>
            </a:bodyPr>
            <a:lstStyle/>
            <a:p>
              <a:pPr algn="ctr"/>
              <a:r>
                <a:rPr lang="nl-NL" sz="2400" dirty="0">
                  <a:solidFill>
                    <a:schemeClr val="bg1"/>
                  </a:solidFill>
                  <a:latin typeface="Segoe Pro" panose="020B0502040504020203" pitchFamily="34" charset="0"/>
                </a:rPr>
                <a:t>Review </a:t>
              </a:r>
              <a:r>
                <a:rPr lang="nl-NL" sz="2400" dirty="0" err="1">
                  <a:solidFill>
                    <a:schemeClr val="bg1"/>
                  </a:solidFill>
                  <a:latin typeface="Segoe Pro" panose="020B0502040504020203" pitchFamily="34" charset="0"/>
                </a:rPr>
                <a:t>Parser</a:t>
              </a:r>
              <a:endParaRPr lang="nl-NL" sz="2400" dirty="0">
                <a:solidFill>
                  <a:schemeClr val="bg1"/>
                </a:solidFill>
                <a:latin typeface="Segoe Pro" panose="020B0502040504020203" pitchFamily="34" charset="0"/>
              </a:endParaRPr>
            </a:p>
          </p:txBody>
        </p:sp>
      </p:grpSp>
      <p:grpSp>
        <p:nvGrpSpPr>
          <p:cNvPr id="5" name="Group 4">
            <a:extLst>
              <a:ext uri="{FF2B5EF4-FFF2-40B4-BE49-F238E27FC236}">
                <a16:creationId xmlns:a16="http://schemas.microsoft.com/office/drawing/2014/main" id="{48EC27FC-94C7-2786-072F-F5ADEF50D992}"/>
              </a:ext>
            </a:extLst>
          </p:cNvPr>
          <p:cNvGrpSpPr/>
          <p:nvPr/>
        </p:nvGrpSpPr>
        <p:grpSpPr>
          <a:xfrm>
            <a:off x="5466695" y="5266546"/>
            <a:ext cx="1588897" cy="1502368"/>
            <a:chOff x="3031598" y="2810443"/>
            <a:chExt cx="1588897" cy="1502368"/>
          </a:xfrm>
        </p:grpSpPr>
        <p:pic>
          <p:nvPicPr>
            <p:cNvPr id="7" name="Graphic 6">
              <a:extLst>
                <a:ext uri="{FF2B5EF4-FFF2-40B4-BE49-F238E27FC236}">
                  <a16:creationId xmlns:a16="http://schemas.microsoft.com/office/drawing/2014/main" id="{982CBF72-DD0B-CB2A-97A2-FBBC5F9F4979}"/>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3308688" y="2810443"/>
              <a:ext cx="1034712" cy="1034710"/>
            </a:xfrm>
            <a:prstGeom prst="rect">
              <a:avLst/>
            </a:prstGeom>
          </p:spPr>
        </p:pic>
        <p:sp>
          <p:nvSpPr>
            <p:cNvPr id="8" name="TextBox 7">
              <a:extLst>
                <a:ext uri="{FF2B5EF4-FFF2-40B4-BE49-F238E27FC236}">
                  <a16:creationId xmlns:a16="http://schemas.microsoft.com/office/drawing/2014/main" id="{BD487034-DFC8-16DF-1B14-CBBE61B5ECA0}"/>
                </a:ext>
              </a:extLst>
            </p:cNvPr>
            <p:cNvSpPr txBox="1"/>
            <p:nvPr/>
          </p:nvSpPr>
          <p:spPr>
            <a:xfrm>
              <a:off x="3031598" y="3851146"/>
              <a:ext cx="1588897" cy="461665"/>
            </a:xfrm>
            <a:prstGeom prst="rect">
              <a:avLst/>
            </a:prstGeom>
            <a:noFill/>
          </p:spPr>
          <p:txBody>
            <a:bodyPr wrap="none" rtlCol="0">
              <a:spAutoFit/>
            </a:bodyPr>
            <a:lstStyle/>
            <a:p>
              <a:pPr algn="ctr"/>
              <a:r>
                <a:rPr lang="nl-NL" sz="2400" dirty="0" err="1">
                  <a:solidFill>
                    <a:schemeClr val="bg1"/>
                  </a:solidFill>
                  <a:latin typeface="Segoe Pro" panose="020B0502040504020203" pitchFamily="34" charset="0"/>
                </a:rPr>
                <a:t>Reddit</a:t>
              </a:r>
              <a:r>
                <a:rPr lang="nl-NL" sz="2400" dirty="0">
                  <a:solidFill>
                    <a:schemeClr val="bg1"/>
                  </a:solidFill>
                  <a:latin typeface="Segoe Pro" panose="020B0502040504020203" pitchFamily="34" charset="0"/>
                </a:rPr>
                <a:t> Bot</a:t>
              </a:r>
            </a:p>
          </p:txBody>
        </p:sp>
      </p:grpSp>
      <p:cxnSp>
        <p:nvCxnSpPr>
          <p:cNvPr id="12" name="Connector: Elbow 11">
            <a:extLst>
              <a:ext uri="{FF2B5EF4-FFF2-40B4-BE49-F238E27FC236}">
                <a16:creationId xmlns:a16="http://schemas.microsoft.com/office/drawing/2014/main" id="{889FE230-6DB7-74BF-52D6-99244343A04A}"/>
              </a:ext>
            </a:extLst>
          </p:cNvPr>
          <p:cNvCxnSpPr>
            <a:stCxn id="40" idx="3"/>
            <a:endCxn id="3" idx="1"/>
          </p:cNvCxnSpPr>
          <p:nvPr/>
        </p:nvCxnSpPr>
        <p:spPr>
          <a:xfrm flipV="1">
            <a:off x="4238379" y="3818666"/>
            <a:ext cx="1505408" cy="981934"/>
          </a:xfrm>
          <a:prstGeom prst="bentConnector3">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7CB8C3FB-19EA-404D-E934-8C804D89DEDE}"/>
              </a:ext>
            </a:extLst>
          </p:cNvPr>
          <p:cNvCxnSpPr>
            <a:cxnSpLocks/>
            <a:stCxn id="40" idx="3"/>
            <a:endCxn id="7" idx="1"/>
          </p:cNvCxnSpPr>
          <p:nvPr/>
        </p:nvCxnSpPr>
        <p:spPr>
          <a:xfrm>
            <a:off x="4238379" y="4800600"/>
            <a:ext cx="1505406" cy="983301"/>
          </a:xfrm>
          <a:prstGeom prst="bentConnector3">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6" name="Connector: Elbow 15">
            <a:extLst>
              <a:ext uri="{FF2B5EF4-FFF2-40B4-BE49-F238E27FC236}">
                <a16:creationId xmlns:a16="http://schemas.microsoft.com/office/drawing/2014/main" id="{7FE492A8-C571-D18F-601B-74BBA0560CC1}"/>
              </a:ext>
            </a:extLst>
          </p:cNvPr>
          <p:cNvCxnSpPr>
            <a:cxnSpLocks/>
            <a:stCxn id="3" idx="3"/>
            <a:endCxn id="78" idx="1"/>
          </p:cNvCxnSpPr>
          <p:nvPr/>
        </p:nvCxnSpPr>
        <p:spPr>
          <a:xfrm>
            <a:off x="6778499" y="3818666"/>
            <a:ext cx="2321391" cy="981934"/>
          </a:xfrm>
          <a:prstGeom prst="bentConnector3">
            <a:avLst>
              <a:gd name="adj1" fmla="val 50000"/>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onnector: Elbow 18">
            <a:extLst>
              <a:ext uri="{FF2B5EF4-FFF2-40B4-BE49-F238E27FC236}">
                <a16:creationId xmlns:a16="http://schemas.microsoft.com/office/drawing/2014/main" id="{680A203B-47D2-BBC3-D60E-16283E9CF2C8}"/>
              </a:ext>
            </a:extLst>
          </p:cNvPr>
          <p:cNvCxnSpPr>
            <a:cxnSpLocks/>
            <a:stCxn id="78" idx="1"/>
            <a:endCxn id="7" idx="3"/>
          </p:cNvCxnSpPr>
          <p:nvPr/>
        </p:nvCxnSpPr>
        <p:spPr>
          <a:xfrm rot="10800000" flipV="1">
            <a:off x="6778498" y="4800599"/>
            <a:ext cx="2321393" cy="983301"/>
          </a:xfrm>
          <a:prstGeom prst="bentConnector3">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0E9A1E10-A133-071F-F96B-E59262CC8CFC}"/>
              </a:ext>
            </a:extLst>
          </p:cNvPr>
          <p:cNvGrpSpPr/>
          <p:nvPr/>
        </p:nvGrpSpPr>
        <p:grpSpPr>
          <a:xfrm>
            <a:off x="8820836" y="7900109"/>
            <a:ext cx="1681038" cy="1496375"/>
            <a:chOff x="2985528" y="2810443"/>
            <a:chExt cx="1681038" cy="1496375"/>
          </a:xfrm>
        </p:grpSpPr>
        <p:pic>
          <p:nvPicPr>
            <p:cNvPr id="10" name="Graphic 9">
              <a:extLst>
                <a:ext uri="{FF2B5EF4-FFF2-40B4-BE49-F238E27FC236}">
                  <a16:creationId xmlns:a16="http://schemas.microsoft.com/office/drawing/2014/main" id="{101FCE1E-4F0E-E29C-F0F7-59EF1DEBE0EE}"/>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p:blipFill>
          <p:spPr>
            <a:xfrm>
              <a:off x="3308689" y="2810443"/>
              <a:ext cx="1034710" cy="1034710"/>
            </a:xfrm>
            <a:prstGeom prst="rect">
              <a:avLst/>
            </a:prstGeom>
          </p:spPr>
        </p:pic>
        <p:sp>
          <p:nvSpPr>
            <p:cNvPr id="11" name="TextBox 10">
              <a:extLst>
                <a:ext uri="{FF2B5EF4-FFF2-40B4-BE49-F238E27FC236}">
                  <a16:creationId xmlns:a16="http://schemas.microsoft.com/office/drawing/2014/main" id="{8C844DF7-BB14-8370-41C1-2368750A379E}"/>
                </a:ext>
              </a:extLst>
            </p:cNvPr>
            <p:cNvSpPr txBox="1"/>
            <p:nvPr/>
          </p:nvSpPr>
          <p:spPr>
            <a:xfrm>
              <a:off x="2985528" y="3845153"/>
              <a:ext cx="1681038" cy="461665"/>
            </a:xfrm>
            <a:prstGeom prst="rect">
              <a:avLst/>
            </a:prstGeom>
            <a:noFill/>
          </p:spPr>
          <p:txBody>
            <a:bodyPr wrap="none" rtlCol="0">
              <a:spAutoFit/>
            </a:bodyPr>
            <a:lstStyle/>
            <a:p>
              <a:pPr algn="ctr"/>
              <a:r>
                <a:rPr lang="nl-NL" sz="2400" dirty="0" err="1">
                  <a:solidFill>
                    <a:schemeClr val="bg1"/>
                  </a:solidFill>
                  <a:latin typeface="Segoe Pro" panose="020B0502040504020203" pitchFamily="34" charset="0"/>
                </a:rPr>
                <a:t>Credentials</a:t>
              </a:r>
              <a:endParaRPr lang="nl-NL" sz="2400" dirty="0">
                <a:solidFill>
                  <a:schemeClr val="bg1"/>
                </a:solidFill>
                <a:latin typeface="Segoe Pro" panose="020B0502040504020203" pitchFamily="34" charset="0"/>
              </a:endParaRPr>
            </a:p>
          </p:txBody>
        </p:sp>
      </p:grpSp>
      <p:cxnSp>
        <p:nvCxnSpPr>
          <p:cNvPr id="14" name="Connector: Elbow 13">
            <a:extLst>
              <a:ext uri="{FF2B5EF4-FFF2-40B4-BE49-F238E27FC236}">
                <a16:creationId xmlns:a16="http://schemas.microsoft.com/office/drawing/2014/main" id="{8FFE648F-FFF9-7972-8DBC-4F362A17D9A7}"/>
              </a:ext>
            </a:extLst>
          </p:cNvPr>
          <p:cNvCxnSpPr>
            <a:cxnSpLocks/>
            <a:stCxn id="10" idx="0"/>
            <a:endCxn id="8" idx="3"/>
          </p:cNvCxnSpPr>
          <p:nvPr/>
        </p:nvCxnSpPr>
        <p:spPr>
          <a:xfrm rot="16200000" flipV="1">
            <a:off x="7677459" y="5916216"/>
            <a:ext cx="1362027" cy="2605760"/>
          </a:xfrm>
          <a:prstGeom prst="bentConnector2">
            <a:avLst/>
          </a:prstGeom>
          <a:ln w="19050">
            <a:solidFill>
              <a:srgbClr val="FFD70F"/>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39006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92" name="Group 91">
            <a:extLst>
              <a:ext uri="{FF2B5EF4-FFF2-40B4-BE49-F238E27FC236}">
                <a16:creationId xmlns:a16="http://schemas.microsoft.com/office/drawing/2014/main" id="{645160E5-823D-D962-2153-E108B0E904DB}"/>
              </a:ext>
            </a:extLst>
          </p:cNvPr>
          <p:cNvGrpSpPr/>
          <p:nvPr/>
        </p:nvGrpSpPr>
        <p:grpSpPr>
          <a:xfrm>
            <a:off x="5141544" y="669421"/>
            <a:ext cx="2224456" cy="1667379"/>
            <a:chOff x="2713828" y="2810443"/>
            <a:chExt cx="2224456" cy="1667379"/>
          </a:xfrm>
        </p:grpSpPr>
        <p:pic>
          <p:nvPicPr>
            <p:cNvPr id="93" name="Graphic 92">
              <a:extLst>
                <a:ext uri="{FF2B5EF4-FFF2-40B4-BE49-F238E27FC236}">
                  <a16:creationId xmlns:a16="http://schemas.microsoft.com/office/drawing/2014/main" id="{98C8539F-A4B7-CE44-DF41-C4C881FEFE5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3447680" y="2810443"/>
              <a:ext cx="756728" cy="1034710"/>
            </a:xfrm>
            <a:prstGeom prst="rect">
              <a:avLst/>
            </a:prstGeom>
          </p:spPr>
        </p:pic>
        <p:sp>
          <p:nvSpPr>
            <p:cNvPr id="94" name="TextBox 93">
              <a:extLst>
                <a:ext uri="{FF2B5EF4-FFF2-40B4-BE49-F238E27FC236}">
                  <a16:creationId xmlns:a16="http://schemas.microsoft.com/office/drawing/2014/main" id="{8D247774-BA99-96D0-EED6-B85C160B2A3E}"/>
                </a:ext>
              </a:extLst>
            </p:cNvPr>
            <p:cNvSpPr txBox="1"/>
            <p:nvPr/>
          </p:nvSpPr>
          <p:spPr>
            <a:xfrm>
              <a:off x="2713828" y="4016157"/>
              <a:ext cx="2224456" cy="461665"/>
            </a:xfrm>
            <a:prstGeom prst="rect">
              <a:avLst/>
            </a:prstGeom>
            <a:noFill/>
          </p:spPr>
          <p:txBody>
            <a:bodyPr wrap="none" rtlCol="0">
              <a:spAutoFit/>
            </a:bodyPr>
            <a:lstStyle/>
            <a:p>
              <a:pPr algn="ctr"/>
              <a:r>
                <a:rPr lang="nl-NL" sz="2400" dirty="0">
                  <a:solidFill>
                    <a:schemeClr val="bg1"/>
                  </a:solidFill>
                  <a:latin typeface="Segoe Pro" panose="020B0502040504020203" pitchFamily="34" charset="0"/>
                </a:rPr>
                <a:t>Reviews Source</a:t>
              </a:r>
            </a:p>
          </p:txBody>
        </p:sp>
      </p:grpSp>
      <p:grpSp>
        <p:nvGrpSpPr>
          <p:cNvPr id="123" name="Group 122">
            <a:extLst>
              <a:ext uri="{FF2B5EF4-FFF2-40B4-BE49-F238E27FC236}">
                <a16:creationId xmlns:a16="http://schemas.microsoft.com/office/drawing/2014/main" id="{AFE41B8D-1781-EBB9-6E99-741A046504E6}"/>
              </a:ext>
            </a:extLst>
          </p:cNvPr>
          <p:cNvGrpSpPr/>
          <p:nvPr/>
        </p:nvGrpSpPr>
        <p:grpSpPr>
          <a:xfrm>
            <a:off x="8479753" y="4283245"/>
            <a:ext cx="2274983" cy="1668790"/>
            <a:chOff x="8479753" y="4283245"/>
            <a:chExt cx="2274983" cy="1668790"/>
          </a:xfrm>
        </p:grpSpPr>
        <p:pic>
          <p:nvPicPr>
            <p:cNvPr id="78" name="Graphic 77">
              <a:extLst>
                <a:ext uri="{FF2B5EF4-FFF2-40B4-BE49-F238E27FC236}">
                  <a16:creationId xmlns:a16="http://schemas.microsoft.com/office/drawing/2014/main" id="{F44C1586-49FB-7E76-9610-BF4111E03FF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9099890" y="4283245"/>
              <a:ext cx="1034710" cy="1034710"/>
            </a:xfrm>
            <a:prstGeom prst="rect">
              <a:avLst/>
            </a:prstGeom>
          </p:spPr>
        </p:pic>
        <p:sp>
          <p:nvSpPr>
            <p:cNvPr id="79" name="TextBox 78">
              <a:extLst>
                <a:ext uri="{FF2B5EF4-FFF2-40B4-BE49-F238E27FC236}">
                  <a16:creationId xmlns:a16="http://schemas.microsoft.com/office/drawing/2014/main" id="{8D4742FA-E28A-4916-B99D-61D7BB69A189}"/>
                </a:ext>
              </a:extLst>
            </p:cNvPr>
            <p:cNvSpPr txBox="1"/>
            <p:nvPr/>
          </p:nvSpPr>
          <p:spPr>
            <a:xfrm>
              <a:off x="8479753" y="5490370"/>
              <a:ext cx="2274983" cy="461665"/>
            </a:xfrm>
            <a:prstGeom prst="rect">
              <a:avLst/>
            </a:prstGeom>
            <a:noFill/>
          </p:spPr>
          <p:txBody>
            <a:bodyPr wrap="none" rtlCol="0">
              <a:spAutoFit/>
            </a:bodyPr>
            <a:lstStyle/>
            <a:p>
              <a:pPr algn="ctr"/>
              <a:r>
                <a:rPr lang="nl-NL" sz="2400" dirty="0">
                  <a:solidFill>
                    <a:schemeClr val="bg1"/>
                  </a:solidFill>
                  <a:latin typeface="Segoe Pro" panose="020B0502040504020203" pitchFamily="34" charset="0"/>
                </a:rPr>
                <a:t>Whisky Reviews</a:t>
              </a:r>
            </a:p>
          </p:txBody>
        </p:sp>
      </p:grpSp>
      <p:pic>
        <p:nvPicPr>
          <p:cNvPr id="40" name="Graphic 39" descr="Stopwatch with solid fill">
            <a:extLst>
              <a:ext uri="{FF2B5EF4-FFF2-40B4-BE49-F238E27FC236}">
                <a16:creationId xmlns:a16="http://schemas.microsoft.com/office/drawing/2014/main" id="{34BC7DF1-F3D6-FE4B-4440-8067AA4797A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323979" y="4343400"/>
            <a:ext cx="914400" cy="914400"/>
          </a:xfrm>
          <a:prstGeom prst="rect">
            <a:avLst/>
          </a:prstGeom>
        </p:spPr>
      </p:pic>
      <p:sp>
        <p:nvSpPr>
          <p:cNvPr id="88" name="TextBox 87">
            <a:extLst>
              <a:ext uri="{FF2B5EF4-FFF2-40B4-BE49-F238E27FC236}">
                <a16:creationId xmlns:a16="http://schemas.microsoft.com/office/drawing/2014/main" id="{6B9C2A21-1603-8792-314F-90349A7C7D36}"/>
              </a:ext>
            </a:extLst>
          </p:cNvPr>
          <p:cNvSpPr txBox="1"/>
          <p:nvPr/>
        </p:nvSpPr>
        <p:spPr>
          <a:xfrm>
            <a:off x="3333781" y="5490370"/>
            <a:ext cx="894797" cy="461665"/>
          </a:xfrm>
          <a:prstGeom prst="rect">
            <a:avLst/>
          </a:prstGeom>
          <a:noFill/>
        </p:spPr>
        <p:txBody>
          <a:bodyPr wrap="none" rtlCol="0">
            <a:spAutoFit/>
          </a:bodyPr>
          <a:lstStyle/>
          <a:p>
            <a:pPr algn="ctr"/>
            <a:r>
              <a:rPr lang="ro-RO" sz="2400" dirty="0">
                <a:solidFill>
                  <a:schemeClr val="bg1"/>
                </a:solidFill>
                <a:latin typeface="Segoe Pro" panose="020B0502040504020203" pitchFamily="34" charset="0"/>
              </a:rPr>
              <a:t>timer</a:t>
            </a:r>
            <a:endParaRPr lang="nl-NL" sz="2400" dirty="0">
              <a:solidFill>
                <a:schemeClr val="bg1"/>
              </a:solidFill>
              <a:latin typeface="Segoe Pro" panose="020B0502040504020203" pitchFamily="34" charset="0"/>
            </a:endParaRPr>
          </a:p>
        </p:txBody>
      </p:sp>
      <p:grpSp>
        <p:nvGrpSpPr>
          <p:cNvPr id="95" name="Group 94">
            <a:extLst>
              <a:ext uri="{FF2B5EF4-FFF2-40B4-BE49-F238E27FC236}">
                <a16:creationId xmlns:a16="http://schemas.microsoft.com/office/drawing/2014/main" id="{930D0813-3887-AC1E-EC7A-1FFBE4FEA7D3}"/>
              </a:ext>
            </a:extLst>
          </p:cNvPr>
          <p:cNvGrpSpPr/>
          <p:nvPr/>
        </p:nvGrpSpPr>
        <p:grpSpPr>
          <a:xfrm>
            <a:off x="5724621" y="8033501"/>
            <a:ext cx="1058303" cy="1356187"/>
            <a:chOff x="3296904" y="3121635"/>
            <a:chExt cx="1058303" cy="1356187"/>
          </a:xfrm>
        </p:grpSpPr>
        <p:pic>
          <p:nvPicPr>
            <p:cNvPr id="96" name="Graphic 95">
              <a:extLst>
                <a:ext uri="{FF2B5EF4-FFF2-40B4-BE49-F238E27FC236}">
                  <a16:creationId xmlns:a16="http://schemas.microsoft.com/office/drawing/2014/main" id="{10ACEC0F-1D0E-5D36-F96E-B4DBD4741646}"/>
                </a:ext>
              </a:extLst>
            </p:cNvPr>
            <p:cNvPicPr>
              <a:picLocks noChangeAspect="1"/>
            </p:cNvPicPr>
            <p:nvPr/>
          </p:nvPicPr>
          <p:blipFill>
            <a:blip r:embed="rId9" cstate="print">
              <a:extLst>
                <a:ext uri="{28A0092B-C50C-407E-A947-70E740481C1C}">
                  <a14:useLocalDpi xmlns:a14="http://schemas.microsoft.com/office/drawing/2010/main" val="0"/>
                </a:ext>
              </a:extLst>
            </a:blip>
            <a:srcRect/>
            <a:stretch/>
          </p:blipFill>
          <p:spPr>
            <a:xfrm>
              <a:off x="3447680" y="3121635"/>
              <a:ext cx="756728" cy="756728"/>
            </a:xfrm>
            <a:prstGeom prst="rect">
              <a:avLst/>
            </a:prstGeom>
          </p:spPr>
        </p:pic>
        <p:sp>
          <p:nvSpPr>
            <p:cNvPr id="97" name="TextBox 96">
              <a:extLst>
                <a:ext uri="{FF2B5EF4-FFF2-40B4-BE49-F238E27FC236}">
                  <a16:creationId xmlns:a16="http://schemas.microsoft.com/office/drawing/2014/main" id="{49624866-FEF4-0B8C-6D6E-AE6725492B4A}"/>
                </a:ext>
              </a:extLst>
            </p:cNvPr>
            <p:cNvSpPr txBox="1"/>
            <p:nvPr/>
          </p:nvSpPr>
          <p:spPr>
            <a:xfrm>
              <a:off x="3296904" y="4016157"/>
              <a:ext cx="1058303" cy="461665"/>
            </a:xfrm>
            <a:prstGeom prst="rect">
              <a:avLst/>
            </a:prstGeom>
            <a:noFill/>
          </p:spPr>
          <p:txBody>
            <a:bodyPr wrap="none" rtlCol="0">
              <a:spAutoFit/>
            </a:bodyPr>
            <a:lstStyle/>
            <a:p>
              <a:pPr algn="ctr"/>
              <a:r>
                <a:rPr lang="nl-NL" sz="2400" dirty="0" err="1">
                  <a:solidFill>
                    <a:schemeClr val="bg1"/>
                  </a:solidFill>
                  <a:latin typeface="Segoe Pro" panose="020B0502040504020203" pitchFamily="34" charset="0"/>
                </a:rPr>
                <a:t>Reddit</a:t>
              </a:r>
              <a:endParaRPr lang="nl-NL" sz="2400" dirty="0">
                <a:solidFill>
                  <a:schemeClr val="bg1"/>
                </a:solidFill>
                <a:latin typeface="Segoe Pro" panose="020B0502040504020203" pitchFamily="34" charset="0"/>
              </a:endParaRPr>
            </a:p>
          </p:txBody>
        </p:sp>
      </p:grpSp>
      <p:sp>
        <p:nvSpPr>
          <p:cNvPr id="6" name="Freeform 6"/>
          <p:cNvSpPr/>
          <p:nvPr/>
        </p:nvSpPr>
        <p:spPr>
          <a:xfrm>
            <a:off x="152400" y="9336506"/>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10"/>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29" name="Freeform 3">
            <a:extLst>
              <a:ext uri="{FF2B5EF4-FFF2-40B4-BE49-F238E27FC236}">
                <a16:creationId xmlns:a16="http://schemas.microsoft.com/office/drawing/2014/main" id="{28129A68-A921-1078-DC02-43AF61D7A69D}"/>
              </a:ext>
            </a:extLst>
          </p:cNvPr>
          <p:cNvSpPr/>
          <p:nvPr/>
        </p:nvSpPr>
        <p:spPr>
          <a:xfrm>
            <a:off x="16089439" y="0"/>
            <a:ext cx="2198561" cy="10287000"/>
          </a:xfrm>
          <a:custGeom>
            <a:avLst/>
            <a:gdLst/>
            <a:ahLst/>
            <a:cxnLst/>
            <a:rect l="l" t="t" r="r" b="b"/>
            <a:pathLst>
              <a:path w="616223" h="2774196">
                <a:moveTo>
                  <a:pt x="0" y="0"/>
                </a:moveTo>
                <a:lnTo>
                  <a:pt x="616223" y="0"/>
                </a:lnTo>
                <a:lnTo>
                  <a:pt x="616223" y="2774196"/>
                </a:lnTo>
                <a:lnTo>
                  <a:pt x="0" y="2774196"/>
                </a:lnTo>
                <a:close/>
              </a:path>
            </a:pathLst>
          </a:custGeom>
          <a:gradFill rotWithShape="1">
            <a:gsLst>
              <a:gs pos="0">
                <a:srgbClr val="00B5EB">
                  <a:alpha val="52000"/>
                </a:srgbClr>
              </a:gs>
              <a:gs pos="50000">
                <a:srgbClr val="1F87C9">
                  <a:alpha val="52000"/>
                </a:srgbClr>
              </a:gs>
              <a:gs pos="100000">
                <a:srgbClr val="000000">
                  <a:alpha val="52000"/>
                </a:srgbClr>
              </a:gs>
            </a:gsLst>
            <a:lin ang="5400000"/>
          </a:gradFill>
        </p:spPr>
        <p:txBody>
          <a:bodyPr/>
          <a:lstStyle/>
          <a:p>
            <a:endParaRPr lang="en-NL" dirty="0"/>
          </a:p>
        </p:txBody>
      </p:sp>
      <p:cxnSp>
        <p:nvCxnSpPr>
          <p:cNvPr id="134" name="Straight Arrow Connector 133">
            <a:extLst>
              <a:ext uri="{FF2B5EF4-FFF2-40B4-BE49-F238E27FC236}">
                <a16:creationId xmlns:a16="http://schemas.microsoft.com/office/drawing/2014/main" id="{19AA842E-B4EC-0D32-6EAE-2A6FDF9F8704}"/>
              </a:ext>
            </a:extLst>
          </p:cNvPr>
          <p:cNvCxnSpPr>
            <a:cxnSpLocks/>
            <a:stCxn id="94" idx="2"/>
            <a:endCxn id="3" idx="0"/>
          </p:cNvCxnSpPr>
          <p:nvPr/>
        </p:nvCxnSpPr>
        <p:spPr>
          <a:xfrm>
            <a:off x="6253772" y="2336800"/>
            <a:ext cx="7371" cy="964511"/>
          </a:xfrm>
          <a:prstGeom prst="straightConnector1">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a:extLst>
              <a:ext uri="{FF2B5EF4-FFF2-40B4-BE49-F238E27FC236}">
                <a16:creationId xmlns:a16="http://schemas.microsoft.com/office/drawing/2014/main" id="{580C0318-0225-A2B2-C13A-A0F97ACAAF74}"/>
              </a:ext>
            </a:extLst>
          </p:cNvPr>
          <p:cNvCxnSpPr>
            <a:cxnSpLocks/>
            <a:stCxn id="96" idx="0"/>
          </p:cNvCxnSpPr>
          <p:nvPr/>
        </p:nvCxnSpPr>
        <p:spPr>
          <a:xfrm flipV="1">
            <a:off x="6253761" y="6667500"/>
            <a:ext cx="0" cy="1366001"/>
          </a:xfrm>
          <a:prstGeom prst="straightConnector1">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B33598BA-824F-6CB6-0E3B-29AB0F78E108}"/>
              </a:ext>
            </a:extLst>
          </p:cNvPr>
          <p:cNvGrpSpPr/>
          <p:nvPr/>
        </p:nvGrpSpPr>
        <p:grpSpPr>
          <a:xfrm>
            <a:off x="5255804" y="3301311"/>
            <a:ext cx="2010679" cy="1474264"/>
            <a:chOff x="2820705" y="2810443"/>
            <a:chExt cx="2010679" cy="1474264"/>
          </a:xfrm>
        </p:grpSpPr>
        <p:pic>
          <p:nvPicPr>
            <p:cNvPr id="3" name="Graphic 2">
              <a:extLst>
                <a:ext uri="{FF2B5EF4-FFF2-40B4-BE49-F238E27FC236}">
                  <a16:creationId xmlns:a16="http://schemas.microsoft.com/office/drawing/2014/main" id="{78BA46F2-9024-0F59-8C19-BF1B51B38501}"/>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3308688" y="2810443"/>
              <a:ext cx="1034712" cy="1034710"/>
            </a:xfrm>
            <a:prstGeom prst="rect">
              <a:avLst/>
            </a:prstGeom>
          </p:spPr>
        </p:pic>
        <p:sp>
          <p:nvSpPr>
            <p:cNvPr id="4" name="TextBox 3">
              <a:extLst>
                <a:ext uri="{FF2B5EF4-FFF2-40B4-BE49-F238E27FC236}">
                  <a16:creationId xmlns:a16="http://schemas.microsoft.com/office/drawing/2014/main" id="{0CD94779-05AA-F4CA-9C77-1846A177EF73}"/>
                </a:ext>
              </a:extLst>
            </p:cNvPr>
            <p:cNvSpPr txBox="1"/>
            <p:nvPr/>
          </p:nvSpPr>
          <p:spPr>
            <a:xfrm>
              <a:off x="2820705" y="3823042"/>
              <a:ext cx="2010679" cy="461665"/>
            </a:xfrm>
            <a:prstGeom prst="rect">
              <a:avLst/>
            </a:prstGeom>
            <a:noFill/>
          </p:spPr>
          <p:txBody>
            <a:bodyPr wrap="none" rtlCol="0">
              <a:spAutoFit/>
            </a:bodyPr>
            <a:lstStyle/>
            <a:p>
              <a:pPr algn="ctr"/>
              <a:r>
                <a:rPr lang="nl-NL" sz="2400" dirty="0">
                  <a:solidFill>
                    <a:schemeClr val="bg1"/>
                  </a:solidFill>
                  <a:latin typeface="Segoe Pro" panose="020B0502040504020203" pitchFamily="34" charset="0"/>
                </a:rPr>
                <a:t>Review </a:t>
              </a:r>
              <a:r>
                <a:rPr lang="nl-NL" sz="2400" dirty="0" err="1">
                  <a:solidFill>
                    <a:schemeClr val="bg1"/>
                  </a:solidFill>
                  <a:latin typeface="Segoe Pro" panose="020B0502040504020203" pitchFamily="34" charset="0"/>
                </a:rPr>
                <a:t>Parser</a:t>
              </a:r>
              <a:endParaRPr lang="nl-NL" sz="2400" dirty="0">
                <a:solidFill>
                  <a:schemeClr val="bg1"/>
                </a:solidFill>
                <a:latin typeface="Segoe Pro" panose="020B0502040504020203" pitchFamily="34" charset="0"/>
              </a:endParaRPr>
            </a:p>
          </p:txBody>
        </p:sp>
      </p:grpSp>
      <p:grpSp>
        <p:nvGrpSpPr>
          <p:cNvPr id="5" name="Group 4">
            <a:extLst>
              <a:ext uri="{FF2B5EF4-FFF2-40B4-BE49-F238E27FC236}">
                <a16:creationId xmlns:a16="http://schemas.microsoft.com/office/drawing/2014/main" id="{48EC27FC-94C7-2786-072F-F5ADEF50D992}"/>
              </a:ext>
            </a:extLst>
          </p:cNvPr>
          <p:cNvGrpSpPr/>
          <p:nvPr/>
        </p:nvGrpSpPr>
        <p:grpSpPr>
          <a:xfrm>
            <a:off x="5466695" y="5266546"/>
            <a:ext cx="1588897" cy="1502368"/>
            <a:chOff x="3031598" y="2810443"/>
            <a:chExt cx="1588897" cy="1502368"/>
          </a:xfrm>
        </p:grpSpPr>
        <p:pic>
          <p:nvPicPr>
            <p:cNvPr id="7" name="Graphic 6">
              <a:extLst>
                <a:ext uri="{FF2B5EF4-FFF2-40B4-BE49-F238E27FC236}">
                  <a16:creationId xmlns:a16="http://schemas.microsoft.com/office/drawing/2014/main" id="{982CBF72-DD0B-CB2A-97A2-FBBC5F9F4979}"/>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3308688" y="2810443"/>
              <a:ext cx="1034712" cy="1034710"/>
            </a:xfrm>
            <a:prstGeom prst="rect">
              <a:avLst/>
            </a:prstGeom>
          </p:spPr>
        </p:pic>
        <p:sp>
          <p:nvSpPr>
            <p:cNvPr id="8" name="TextBox 7">
              <a:extLst>
                <a:ext uri="{FF2B5EF4-FFF2-40B4-BE49-F238E27FC236}">
                  <a16:creationId xmlns:a16="http://schemas.microsoft.com/office/drawing/2014/main" id="{BD487034-DFC8-16DF-1B14-CBBE61B5ECA0}"/>
                </a:ext>
              </a:extLst>
            </p:cNvPr>
            <p:cNvSpPr txBox="1"/>
            <p:nvPr/>
          </p:nvSpPr>
          <p:spPr>
            <a:xfrm>
              <a:off x="3031598" y="3851146"/>
              <a:ext cx="1588897" cy="461665"/>
            </a:xfrm>
            <a:prstGeom prst="rect">
              <a:avLst/>
            </a:prstGeom>
            <a:noFill/>
          </p:spPr>
          <p:txBody>
            <a:bodyPr wrap="none" rtlCol="0">
              <a:spAutoFit/>
            </a:bodyPr>
            <a:lstStyle/>
            <a:p>
              <a:pPr algn="ctr"/>
              <a:r>
                <a:rPr lang="nl-NL" sz="2400" dirty="0" err="1">
                  <a:solidFill>
                    <a:schemeClr val="bg1"/>
                  </a:solidFill>
                  <a:latin typeface="Segoe Pro" panose="020B0502040504020203" pitchFamily="34" charset="0"/>
                </a:rPr>
                <a:t>Reddit</a:t>
              </a:r>
              <a:r>
                <a:rPr lang="nl-NL" sz="2400" dirty="0">
                  <a:solidFill>
                    <a:schemeClr val="bg1"/>
                  </a:solidFill>
                  <a:latin typeface="Segoe Pro" panose="020B0502040504020203" pitchFamily="34" charset="0"/>
                </a:rPr>
                <a:t> Bot</a:t>
              </a:r>
            </a:p>
          </p:txBody>
        </p:sp>
      </p:grpSp>
      <p:cxnSp>
        <p:nvCxnSpPr>
          <p:cNvPr id="12" name="Connector: Elbow 11">
            <a:extLst>
              <a:ext uri="{FF2B5EF4-FFF2-40B4-BE49-F238E27FC236}">
                <a16:creationId xmlns:a16="http://schemas.microsoft.com/office/drawing/2014/main" id="{889FE230-6DB7-74BF-52D6-99244343A04A}"/>
              </a:ext>
            </a:extLst>
          </p:cNvPr>
          <p:cNvCxnSpPr>
            <a:stCxn id="40" idx="3"/>
            <a:endCxn id="3" idx="1"/>
          </p:cNvCxnSpPr>
          <p:nvPr/>
        </p:nvCxnSpPr>
        <p:spPr>
          <a:xfrm flipV="1">
            <a:off x="4238379" y="3818666"/>
            <a:ext cx="1505408" cy="981934"/>
          </a:xfrm>
          <a:prstGeom prst="bentConnector3">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7CB8C3FB-19EA-404D-E934-8C804D89DEDE}"/>
              </a:ext>
            </a:extLst>
          </p:cNvPr>
          <p:cNvCxnSpPr>
            <a:cxnSpLocks/>
            <a:stCxn id="40" idx="3"/>
            <a:endCxn id="7" idx="1"/>
          </p:cNvCxnSpPr>
          <p:nvPr/>
        </p:nvCxnSpPr>
        <p:spPr>
          <a:xfrm>
            <a:off x="4238379" y="4800600"/>
            <a:ext cx="1505406" cy="983301"/>
          </a:xfrm>
          <a:prstGeom prst="bentConnector3">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6" name="Connector: Elbow 15">
            <a:extLst>
              <a:ext uri="{FF2B5EF4-FFF2-40B4-BE49-F238E27FC236}">
                <a16:creationId xmlns:a16="http://schemas.microsoft.com/office/drawing/2014/main" id="{7FE492A8-C571-D18F-601B-74BBA0560CC1}"/>
              </a:ext>
            </a:extLst>
          </p:cNvPr>
          <p:cNvCxnSpPr>
            <a:cxnSpLocks/>
            <a:stCxn id="3" idx="3"/>
            <a:endCxn id="78" idx="1"/>
          </p:cNvCxnSpPr>
          <p:nvPr/>
        </p:nvCxnSpPr>
        <p:spPr>
          <a:xfrm>
            <a:off x="6778499" y="3818666"/>
            <a:ext cx="2321391" cy="981934"/>
          </a:xfrm>
          <a:prstGeom prst="bentConnector3">
            <a:avLst>
              <a:gd name="adj1" fmla="val 50000"/>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onnector: Elbow 18">
            <a:extLst>
              <a:ext uri="{FF2B5EF4-FFF2-40B4-BE49-F238E27FC236}">
                <a16:creationId xmlns:a16="http://schemas.microsoft.com/office/drawing/2014/main" id="{680A203B-47D2-BBC3-D60E-16283E9CF2C8}"/>
              </a:ext>
            </a:extLst>
          </p:cNvPr>
          <p:cNvCxnSpPr>
            <a:cxnSpLocks/>
            <a:stCxn id="78" idx="1"/>
            <a:endCxn id="7" idx="3"/>
          </p:cNvCxnSpPr>
          <p:nvPr/>
        </p:nvCxnSpPr>
        <p:spPr>
          <a:xfrm rot="10800000" flipV="1">
            <a:off x="6778498" y="4800599"/>
            <a:ext cx="2321393" cy="983301"/>
          </a:xfrm>
          <a:prstGeom prst="bentConnector3">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0E9A1E10-A133-071F-F96B-E59262CC8CFC}"/>
              </a:ext>
            </a:extLst>
          </p:cNvPr>
          <p:cNvGrpSpPr/>
          <p:nvPr/>
        </p:nvGrpSpPr>
        <p:grpSpPr>
          <a:xfrm>
            <a:off x="8820836" y="7900109"/>
            <a:ext cx="1681038" cy="1496375"/>
            <a:chOff x="2985528" y="2810443"/>
            <a:chExt cx="1681038" cy="1496375"/>
          </a:xfrm>
        </p:grpSpPr>
        <p:pic>
          <p:nvPicPr>
            <p:cNvPr id="10" name="Graphic 9">
              <a:extLst>
                <a:ext uri="{FF2B5EF4-FFF2-40B4-BE49-F238E27FC236}">
                  <a16:creationId xmlns:a16="http://schemas.microsoft.com/office/drawing/2014/main" id="{101FCE1E-4F0E-E29C-F0F7-59EF1DEBE0EE}"/>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p:blipFill>
          <p:spPr>
            <a:xfrm>
              <a:off x="3308689" y="2810443"/>
              <a:ext cx="1034710" cy="1034710"/>
            </a:xfrm>
            <a:prstGeom prst="rect">
              <a:avLst/>
            </a:prstGeom>
          </p:spPr>
        </p:pic>
        <p:sp>
          <p:nvSpPr>
            <p:cNvPr id="11" name="TextBox 10">
              <a:extLst>
                <a:ext uri="{FF2B5EF4-FFF2-40B4-BE49-F238E27FC236}">
                  <a16:creationId xmlns:a16="http://schemas.microsoft.com/office/drawing/2014/main" id="{8C844DF7-BB14-8370-41C1-2368750A379E}"/>
                </a:ext>
              </a:extLst>
            </p:cNvPr>
            <p:cNvSpPr txBox="1"/>
            <p:nvPr/>
          </p:nvSpPr>
          <p:spPr>
            <a:xfrm>
              <a:off x="2985528" y="3845153"/>
              <a:ext cx="1681038" cy="461665"/>
            </a:xfrm>
            <a:prstGeom prst="rect">
              <a:avLst/>
            </a:prstGeom>
            <a:noFill/>
          </p:spPr>
          <p:txBody>
            <a:bodyPr wrap="none" rtlCol="0">
              <a:spAutoFit/>
            </a:bodyPr>
            <a:lstStyle/>
            <a:p>
              <a:pPr algn="ctr"/>
              <a:r>
                <a:rPr lang="nl-NL" sz="2400" dirty="0" err="1">
                  <a:solidFill>
                    <a:schemeClr val="bg1"/>
                  </a:solidFill>
                  <a:latin typeface="Segoe Pro" panose="020B0502040504020203" pitchFamily="34" charset="0"/>
                </a:rPr>
                <a:t>Credentials</a:t>
              </a:r>
              <a:endParaRPr lang="nl-NL" sz="2400" dirty="0">
                <a:solidFill>
                  <a:schemeClr val="bg1"/>
                </a:solidFill>
                <a:latin typeface="Segoe Pro" panose="020B0502040504020203" pitchFamily="34" charset="0"/>
              </a:endParaRPr>
            </a:p>
          </p:txBody>
        </p:sp>
      </p:grpSp>
      <p:cxnSp>
        <p:nvCxnSpPr>
          <p:cNvPr id="14" name="Connector: Elbow 13">
            <a:extLst>
              <a:ext uri="{FF2B5EF4-FFF2-40B4-BE49-F238E27FC236}">
                <a16:creationId xmlns:a16="http://schemas.microsoft.com/office/drawing/2014/main" id="{8FFE648F-FFF9-7972-8DBC-4F362A17D9A7}"/>
              </a:ext>
            </a:extLst>
          </p:cNvPr>
          <p:cNvCxnSpPr>
            <a:cxnSpLocks/>
            <a:stCxn id="10" idx="0"/>
            <a:endCxn id="8" idx="3"/>
          </p:cNvCxnSpPr>
          <p:nvPr/>
        </p:nvCxnSpPr>
        <p:spPr>
          <a:xfrm rot="16200000" flipV="1">
            <a:off x="7677459" y="5916216"/>
            <a:ext cx="1362027" cy="2605760"/>
          </a:xfrm>
          <a:prstGeom prst="bentConnector2">
            <a:avLst/>
          </a:prstGeom>
          <a:ln w="19050">
            <a:solidFill>
              <a:srgbClr val="FFD70F"/>
            </a:solidFill>
            <a:tailEnd type="triangle"/>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FBE59827-35A5-8E5F-2253-78F2177D0D88}"/>
              </a:ext>
            </a:extLst>
          </p:cNvPr>
          <p:cNvGrpSpPr/>
          <p:nvPr/>
        </p:nvGrpSpPr>
        <p:grpSpPr>
          <a:xfrm>
            <a:off x="13001725" y="6718300"/>
            <a:ext cx="2303516" cy="1629343"/>
            <a:chOff x="2674294" y="2848479"/>
            <a:chExt cx="2303516" cy="1629343"/>
          </a:xfrm>
        </p:grpSpPr>
        <p:pic>
          <p:nvPicPr>
            <p:cNvPr id="17" name="Graphic 16">
              <a:extLst>
                <a:ext uri="{FF2B5EF4-FFF2-40B4-BE49-F238E27FC236}">
                  <a16:creationId xmlns:a16="http://schemas.microsoft.com/office/drawing/2014/main" id="{19797C00-53E5-075C-E77D-467CE16F99D9}"/>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a:stretch/>
          </p:blipFill>
          <p:spPr>
            <a:xfrm>
              <a:off x="3298168" y="2848479"/>
              <a:ext cx="1034710" cy="1034710"/>
            </a:xfrm>
            <a:prstGeom prst="rect">
              <a:avLst/>
            </a:prstGeom>
          </p:spPr>
        </p:pic>
        <p:sp>
          <p:nvSpPr>
            <p:cNvPr id="18" name="TextBox 17">
              <a:extLst>
                <a:ext uri="{FF2B5EF4-FFF2-40B4-BE49-F238E27FC236}">
                  <a16:creationId xmlns:a16="http://schemas.microsoft.com/office/drawing/2014/main" id="{1C832239-A704-54FF-7600-4818B47A73C7}"/>
                </a:ext>
              </a:extLst>
            </p:cNvPr>
            <p:cNvSpPr txBox="1"/>
            <p:nvPr/>
          </p:nvSpPr>
          <p:spPr>
            <a:xfrm>
              <a:off x="2674294" y="4016157"/>
              <a:ext cx="2303516" cy="461665"/>
            </a:xfrm>
            <a:prstGeom prst="rect">
              <a:avLst/>
            </a:prstGeom>
            <a:noFill/>
          </p:spPr>
          <p:txBody>
            <a:bodyPr wrap="none" rtlCol="0">
              <a:spAutoFit/>
            </a:bodyPr>
            <a:lstStyle/>
            <a:p>
              <a:pPr algn="ctr"/>
              <a:r>
                <a:rPr lang="nl-NL" sz="2400" dirty="0" err="1">
                  <a:solidFill>
                    <a:schemeClr val="bg1"/>
                  </a:solidFill>
                  <a:latin typeface="Segoe Pro" panose="020B0502040504020203" pitchFamily="34" charset="0"/>
                </a:rPr>
                <a:t>Errors</a:t>
              </a:r>
              <a:r>
                <a:rPr lang="nl-NL" sz="2400" dirty="0">
                  <a:solidFill>
                    <a:schemeClr val="bg1"/>
                  </a:solidFill>
                  <a:latin typeface="Segoe Pro" panose="020B0502040504020203" pitchFamily="34" charset="0"/>
                </a:rPr>
                <a:t> &amp; </a:t>
              </a:r>
              <a:r>
                <a:rPr lang="nl-NL" sz="2400" dirty="0" err="1">
                  <a:solidFill>
                    <a:schemeClr val="bg1"/>
                  </a:solidFill>
                  <a:latin typeface="Segoe Pro" panose="020B0502040504020203" pitchFamily="34" charset="0"/>
                </a:rPr>
                <a:t>Metrics</a:t>
              </a:r>
              <a:endParaRPr lang="nl-NL" sz="2400" dirty="0">
                <a:solidFill>
                  <a:schemeClr val="bg1"/>
                </a:solidFill>
                <a:latin typeface="Segoe Pro" panose="020B0502040504020203" pitchFamily="34" charset="0"/>
              </a:endParaRPr>
            </a:p>
          </p:txBody>
        </p:sp>
      </p:grpSp>
      <p:sp>
        <p:nvSpPr>
          <p:cNvPr id="20" name="Freeform: Shape 19">
            <a:extLst>
              <a:ext uri="{FF2B5EF4-FFF2-40B4-BE49-F238E27FC236}">
                <a16:creationId xmlns:a16="http://schemas.microsoft.com/office/drawing/2014/main" id="{09DE6D11-E834-D3DC-770E-303F33A16739}"/>
              </a:ext>
            </a:extLst>
          </p:cNvPr>
          <p:cNvSpPr/>
          <p:nvPr/>
        </p:nvSpPr>
        <p:spPr>
          <a:xfrm>
            <a:off x="2936651" y="2980616"/>
            <a:ext cx="8686788" cy="6811084"/>
          </a:xfrm>
          <a:custGeom>
            <a:avLst/>
            <a:gdLst>
              <a:gd name="connsiteX0" fmla="*/ 0 w 8686788"/>
              <a:gd name="connsiteY0" fmla="*/ 0 h 6811084"/>
              <a:gd name="connsiteX1" fmla="*/ 4945141 w 8686788"/>
              <a:gd name="connsiteY1" fmla="*/ 0 h 6811084"/>
              <a:gd name="connsiteX2" fmla="*/ 8686788 w 8686788"/>
              <a:gd name="connsiteY2" fmla="*/ 0 h 6811084"/>
              <a:gd name="connsiteX3" fmla="*/ 8686788 w 8686788"/>
              <a:gd name="connsiteY3" fmla="*/ 4253614 h 6811084"/>
              <a:gd name="connsiteX4" fmla="*/ 8686788 w 8686788"/>
              <a:gd name="connsiteY4" fmla="*/ 6811084 h 6811084"/>
              <a:gd name="connsiteX5" fmla="*/ 4945141 w 8686788"/>
              <a:gd name="connsiteY5" fmla="*/ 6811084 h 6811084"/>
              <a:gd name="connsiteX6" fmla="*/ 4945141 w 8686788"/>
              <a:gd name="connsiteY6" fmla="*/ 4253614 h 6811084"/>
              <a:gd name="connsiteX7" fmla="*/ 0 w 8686788"/>
              <a:gd name="connsiteY7" fmla="*/ 4253614 h 6811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686788" h="6811084">
                <a:moveTo>
                  <a:pt x="0" y="0"/>
                </a:moveTo>
                <a:lnTo>
                  <a:pt x="4945141" y="0"/>
                </a:lnTo>
                <a:lnTo>
                  <a:pt x="8686788" y="0"/>
                </a:lnTo>
                <a:lnTo>
                  <a:pt x="8686788" y="4253614"/>
                </a:lnTo>
                <a:lnTo>
                  <a:pt x="8686788" y="6811084"/>
                </a:lnTo>
                <a:lnTo>
                  <a:pt x="4945141" y="6811084"/>
                </a:lnTo>
                <a:lnTo>
                  <a:pt x="4945141" y="4253614"/>
                </a:lnTo>
                <a:lnTo>
                  <a:pt x="0" y="4253614"/>
                </a:lnTo>
                <a:close/>
              </a:path>
            </a:pathLst>
          </a:custGeom>
          <a:noFill/>
          <a:ln w="19050">
            <a:solidFill>
              <a:srgbClr val="9367E4"/>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a:p>
        </p:txBody>
      </p:sp>
      <p:cxnSp>
        <p:nvCxnSpPr>
          <p:cNvPr id="21" name="Straight Arrow Connector 20">
            <a:extLst>
              <a:ext uri="{FF2B5EF4-FFF2-40B4-BE49-F238E27FC236}">
                <a16:creationId xmlns:a16="http://schemas.microsoft.com/office/drawing/2014/main" id="{7B2867AA-F470-1803-20A1-09709C5C8465}"/>
              </a:ext>
            </a:extLst>
          </p:cNvPr>
          <p:cNvCxnSpPr>
            <a:stCxn id="20" idx="3"/>
            <a:endCxn id="17" idx="1"/>
          </p:cNvCxnSpPr>
          <p:nvPr/>
        </p:nvCxnSpPr>
        <p:spPr>
          <a:xfrm>
            <a:off x="11623439" y="7234230"/>
            <a:ext cx="2002160" cy="1425"/>
          </a:xfrm>
          <a:prstGeom prst="straightConnector1">
            <a:avLst/>
          </a:prstGeom>
          <a:ln w="19050">
            <a:solidFill>
              <a:srgbClr val="9367E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03269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4E4E4F"/>
        </a:solidFill>
        <a:effectLst/>
      </p:bgPr>
    </p:bg>
    <p:spTree>
      <p:nvGrpSpPr>
        <p:cNvPr id="1" name=""/>
        <p:cNvGrpSpPr/>
        <p:nvPr/>
      </p:nvGrpSpPr>
      <p:grpSpPr>
        <a:xfrm>
          <a:off x="0" y="0"/>
          <a:ext cx="0" cy="0"/>
          <a:chOff x="0" y="0"/>
          <a:chExt cx="0" cy="0"/>
        </a:xfrm>
      </p:grpSpPr>
      <p:pic>
        <p:nvPicPr>
          <p:cNvPr id="107" name="Picture 106">
            <a:extLst>
              <a:ext uri="{FF2B5EF4-FFF2-40B4-BE49-F238E27FC236}">
                <a16:creationId xmlns:a16="http://schemas.microsoft.com/office/drawing/2014/main" id="{F8A69838-FDEA-08D7-726C-ED7BECA9F76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67000"/>
                    </a14:imgEffect>
                  </a14:imgLayer>
                </a14:imgProps>
              </a:ext>
            </a:extLst>
          </a:blip>
          <a:stretch>
            <a:fillRect/>
          </a:stretch>
        </p:blipFill>
        <p:spPr>
          <a:xfrm>
            <a:off x="0" y="0"/>
            <a:ext cx="18288000" cy="49243492"/>
          </a:xfrm>
          <a:prstGeom prst="rect">
            <a:avLst/>
          </a:prstGeom>
        </p:spPr>
      </p:pic>
      <p:pic>
        <p:nvPicPr>
          <p:cNvPr id="106" name="Picture 105">
            <a:extLst>
              <a:ext uri="{FF2B5EF4-FFF2-40B4-BE49-F238E27FC236}">
                <a16:creationId xmlns:a16="http://schemas.microsoft.com/office/drawing/2014/main" id="{70812B87-13D4-ECDC-F817-59FB1E341E6B}"/>
              </a:ext>
            </a:extLst>
          </p:cNvPr>
          <p:cNvPicPr>
            <a:picLocks noChangeAspect="1"/>
          </p:cNvPicPr>
          <p:nvPr/>
        </p:nvPicPr>
        <p:blipFill rotWithShape="1">
          <a:blip r:embed="rId5"/>
          <a:srcRect l="7084" t="516" r="7084" b="71939"/>
          <a:stretch/>
        </p:blipFill>
        <p:spPr>
          <a:xfrm>
            <a:off x="1295400" y="266700"/>
            <a:ext cx="15697200" cy="13563600"/>
          </a:xfrm>
          <a:prstGeom prst="rect">
            <a:avLst/>
          </a:prstGeom>
        </p:spPr>
      </p:pic>
    </p:spTree>
    <p:extLst>
      <p:ext uri="{BB962C8B-B14F-4D97-AF65-F5344CB8AC3E}">
        <p14:creationId xmlns:p14="http://schemas.microsoft.com/office/powerpoint/2010/main" val="17934824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4E4E4F"/>
        </a:solidFill>
        <a:effectLst/>
      </p:bgPr>
    </p:bg>
    <p:spTree>
      <p:nvGrpSpPr>
        <p:cNvPr id="1" name=""/>
        <p:cNvGrpSpPr/>
        <p:nvPr/>
      </p:nvGrpSpPr>
      <p:grpSpPr>
        <a:xfrm>
          <a:off x="0" y="0"/>
          <a:ext cx="0" cy="0"/>
          <a:chOff x="0" y="0"/>
          <a:chExt cx="0" cy="0"/>
        </a:xfrm>
      </p:grpSpPr>
      <p:pic>
        <p:nvPicPr>
          <p:cNvPr id="107" name="Picture 106">
            <a:extLst>
              <a:ext uri="{FF2B5EF4-FFF2-40B4-BE49-F238E27FC236}">
                <a16:creationId xmlns:a16="http://schemas.microsoft.com/office/drawing/2014/main" id="{F8A69838-FDEA-08D7-726C-ED7BECA9F76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67000"/>
                    </a14:imgEffect>
                  </a14:imgLayer>
                </a14:imgProps>
              </a:ext>
            </a:extLst>
          </a:blip>
          <a:stretch>
            <a:fillRect/>
          </a:stretch>
        </p:blipFill>
        <p:spPr>
          <a:xfrm>
            <a:off x="0" y="-13982700"/>
            <a:ext cx="18288000" cy="49243492"/>
          </a:xfrm>
          <a:prstGeom prst="rect">
            <a:avLst/>
          </a:prstGeom>
        </p:spPr>
      </p:pic>
      <p:pic>
        <p:nvPicPr>
          <p:cNvPr id="106" name="Picture 105">
            <a:extLst>
              <a:ext uri="{FF2B5EF4-FFF2-40B4-BE49-F238E27FC236}">
                <a16:creationId xmlns:a16="http://schemas.microsoft.com/office/drawing/2014/main" id="{70812B87-13D4-ECDC-F817-59FB1E341E6B}"/>
              </a:ext>
            </a:extLst>
          </p:cNvPr>
          <p:cNvPicPr>
            <a:picLocks noChangeAspect="1"/>
          </p:cNvPicPr>
          <p:nvPr/>
        </p:nvPicPr>
        <p:blipFill rotWithShape="1">
          <a:blip r:embed="rId5"/>
          <a:srcRect l="6667" t="33245" r="6667" b="51435"/>
          <a:stretch/>
        </p:blipFill>
        <p:spPr>
          <a:xfrm>
            <a:off x="1219200" y="2400300"/>
            <a:ext cx="15849600" cy="7543800"/>
          </a:xfrm>
          <a:prstGeom prst="rect">
            <a:avLst/>
          </a:prstGeom>
        </p:spPr>
      </p:pic>
    </p:spTree>
    <p:extLst>
      <p:ext uri="{BB962C8B-B14F-4D97-AF65-F5344CB8AC3E}">
        <p14:creationId xmlns:p14="http://schemas.microsoft.com/office/powerpoint/2010/main" val="90301867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6ECDD1E-CFBE-9981-6768-BDEF2D1059E2}"/>
              </a:ext>
            </a:extLst>
          </p:cNvPr>
          <p:cNvPicPr>
            <a:picLocks noChangeAspect="1"/>
          </p:cNvPicPr>
          <p:nvPr/>
        </p:nvPicPr>
        <p:blipFill rotWithShape="1">
          <a:blip r:embed="rId3">
            <a:extLst>
              <a:ext uri="{28A0092B-C50C-407E-A947-70E740481C1C}">
                <a14:useLocalDpi xmlns:a14="http://schemas.microsoft.com/office/drawing/2010/main" val="0"/>
              </a:ext>
            </a:extLst>
          </a:blip>
          <a:srcRect l="32595" r="46725"/>
          <a:stretch/>
        </p:blipFill>
        <p:spPr>
          <a:xfrm>
            <a:off x="15087600" y="-42491"/>
            <a:ext cx="3216620" cy="10369367"/>
          </a:xfrm>
          <a:prstGeom prst="rect">
            <a:avLst/>
          </a:prstGeom>
          <a:effectLst>
            <a:outerShdw blurRad="63500" sx="102000" sy="102000" algn="ctr" rotWithShape="0">
              <a:prstClr val="black">
                <a:alpha val="40000"/>
              </a:prstClr>
            </a:outerShdw>
          </a:effectLst>
        </p:spPr>
      </p:pic>
      <p:pic>
        <p:nvPicPr>
          <p:cNvPr id="10" name="Picture 9" descr="Lights with plants from the ceiling&#10;&#10;Description automatically generated">
            <a:extLst>
              <a:ext uri="{FF2B5EF4-FFF2-40B4-BE49-F238E27FC236}">
                <a16:creationId xmlns:a16="http://schemas.microsoft.com/office/drawing/2014/main" id="{11497743-09A7-0215-13C0-7E916C8F733C}"/>
              </a:ext>
            </a:extLst>
          </p:cNvPr>
          <p:cNvPicPr>
            <a:picLocks noChangeAspect="1"/>
          </p:cNvPicPr>
          <p:nvPr/>
        </p:nvPicPr>
        <p:blipFill rotWithShape="1">
          <a:blip r:embed="rId4">
            <a:extLst>
              <a:ext uri="{28A0092B-C50C-407E-A947-70E740481C1C}">
                <a14:useLocalDpi xmlns:a14="http://schemas.microsoft.com/office/drawing/2010/main" val="0"/>
              </a:ext>
            </a:extLst>
          </a:blip>
          <a:srcRect l="29130" t="-136" r="50130" b="136"/>
          <a:stretch/>
        </p:blipFill>
        <p:spPr>
          <a:xfrm>
            <a:off x="11965613" y="-26069"/>
            <a:ext cx="3216621" cy="10339137"/>
          </a:xfrm>
          <a:prstGeom prst="rect">
            <a:avLst/>
          </a:prstGeom>
          <a:effectLst>
            <a:outerShdw blurRad="63500" sx="102000" sy="102000" algn="ctr" rotWithShape="0">
              <a:prstClr val="black">
                <a:alpha val="40000"/>
              </a:prstClr>
            </a:outerShdw>
          </a:effectLst>
        </p:spPr>
      </p:pic>
      <p:pic>
        <p:nvPicPr>
          <p:cNvPr id="9" name="Picture 8" descr="A close up of a circuit board&#10;&#10;Description automatically generated">
            <a:extLst>
              <a:ext uri="{FF2B5EF4-FFF2-40B4-BE49-F238E27FC236}">
                <a16:creationId xmlns:a16="http://schemas.microsoft.com/office/drawing/2014/main" id="{E6DC1777-D439-AB71-7EDD-EE43DFC84BE0}"/>
              </a:ext>
            </a:extLst>
          </p:cNvPr>
          <p:cNvPicPr>
            <a:picLocks noChangeAspect="1"/>
          </p:cNvPicPr>
          <p:nvPr/>
        </p:nvPicPr>
        <p:blipFill rotWithShape="1">
          <a:blip r:embed="rId5">
            <a:extLst>
              <a:ext uri="{28A0092B-C50C-407E-A947-70E740481C1C}">
                <a14:useLocalDpi xmlns:a14="http://schemas.microsoft.com/office/drawing/2010/main" val="0"/>
              </a:ext>
            </a:extLst>
          </a:blip>
          <a:srcRect r="22454"/>
          <a:stretch/>
        </p:blipFill>
        <p:spPr>
          <a:xfrm>
            <a:off x="-152399" y="-121222"/>
            <a:ext cx="12118012" cy="10418019"/>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257801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4E4E4F"/>
        </a:solidFill>
        <a:effectLst/>
      </p:bgPr>
    </p:bg>
    <p:spTree>
      <p:nvGrpSpPr>
        <p:cNvPr id="1" name=""/>
        <p:cNvGrpSpPr/>
        <p:nvPr/>
      </p:nvGrpSpPr>
      <p:grpSpPr>
        <a:xfrm>
          <a:off x="0" y="0"/>
          <a:ext cx="0" cy="0"/>
          <a:chOff x="0" y="0"/>
          <a:chExt cx="0" cy="0"/>
        </a:xfrm>
      </p:grpSpPr>
      <p:pic>
        <p:nvPicPr>
          <p:cNvPr id="107" name="Picture 106">
            <a:extLst>
              <a:ext uri="{FF2B5EF4-FFF2-40B4-BE49-F238E27FC236}">
                <a16:creationId xmlns:a16="http://schemas.microsoft.com/office/drawing/2014/main" id="{F8A69838-FDEA-08D7-726C-ED7BECA9F76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67000"/>
                    </a14:imgEffect>
                  </a14:imgLayer>
                </a14:imgProps>
              </a:ext>
            </a:extLst>
          </a:blip>
          <a:stretch>
            <a:fillRect/>
          </a:stretch>
        </p:blipFill>
        <p:spPr>
          <a:xfrm>
            <a:off x="0" y="-23964900"/>
            <a:ext cx="18288000" cy="49243492"/>
          </a:xfrm>
          <a:prstGeom prst="rect">
            <a:avLst/>
          </a:prstGeom>
        </p:spPr>
      </p:pic>
      <p:pic>
        <p:nvPicPr>
          <p:cNvPr id="106" name="Picture 105">
            <a:extLst>
              <a:ext uri="{FF2B5EF4-FFF2-40B4-BE49-F238E27FC236}">
                <a16:creationId xmlns:a16="http://schemas.microsoft.com/office/drawing/2014/main" id="{70812B87-13D4-ECDC-F817-59FB1E341E6B}"/>
              </a:ext>
            </a:extLst>
          </p:cNvPr>
          <p:cNvPicPr>
            <a:picLocks noChangeAspect="1"/>
          </p:cNvPicPr>
          <p:nvPr/>
        </p:nvPicPr>
        <p:blipFill rotWithShape="1">
          <a:blip r:embed="rId5"/>
          <a:srcRect l="6667" t="49339" r="6667" b="33639"/>
          <a:stretch/>
        </p:blipFill>
        <p:spPr>
          <a:xfrm>
            <a:off x="1219200" y="342900"/>
            <a:ext cx="15849600" cy="8382000"/>
          </a:xfrm>
          <a:prstGeom prst="rect">
            <a:avLst/>
          </a:prstGeom>
        </p:spPr>
      </p:pic>
    </p:spTree>
    <p:extLst>
      <p:ext uri="{BB962C8B-B14F-4D97-AF65-F5344CB8AC3E}">
        <p14:creationId xmlns:p14="http://schemas.microsoft.com/office/powerpoint/2010/main" val="29286855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4E4E4F"/>
        </a:solidFill>
        <a:effectLst/>
      </p:bgPr>
    </p:bg>
    <p:spTree>
      <p:nvGrpSpPr>
        <p:cNvPr id="1" name=""/>
        <p:cNvGrpSpPr/>
        <p:nvPr/>
      </p:nvGrpSpPr>
      <p:grpSpPr>
        <a:xfrm>
          <a:off x="0" y="0"/>
          <a:ext cx="0" cy="0"/>
          <a:chOff x="0" y="0"/>
          <a:chExt cx="0" cy="0"/>
        </a:xfrm>
      </p:grpSpPr>
      <p:pic>
        <p:nvPicPr>
          <p:cNvPr id="107" name="Picture 106">
            <a:extLst>
              <a:ext uri="{FF2B5EF4-FFF2-40B4-BE49-F238E27FC236}">
                <a16:creationId xmlns:a16="http://schemas.microsoft.com/office/drawing/2014/main" id="{F8A69838-FDEA-08D7-726C-ED7BECA9F76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67000"/>
                    </a14:imgEffect>
                  </a14:imgLayer>
                </a14:imgProps>
              </a:ext>
            </a:extLst>
          </a:blip>
          <a:stretch>
            <a:fillRect/>
          </a:stretch>
        </p:blipFill>
        <p:spPr>
          <a:xfrm>
            <a:off x="0" y="-36614100"/>
            <a:ext cx="18288000" cy="49243492"/>
          </a:xfrm>
          <a:prstGeom prst="rect">
            <a:avLst/>
          </a:prstGeom>
        </p:spPr>
      </p:pic>
      <p:pic>
        <p:nvPicPr>
          <p:cNvPr id="106" name="Picture 105">
            <a:extLst>
              <a:ext uri="{FF2B5EF4-FFF2-40B4-BE49-F238E27FC236}">
                <a16:creationId xmlns:a16="http://schemas.microsoft.com/office/drawing/2014/main" id="{70812B87-13D4-ECDC-F817-59FB1E341E6B}"/>
              </a:ext>
            </a:extLst>
          </p:cNvPr>
          <p:cNvPicPr>
            <a:picLocks noChangeAspect="1"/>
          </p:cNvPicPr>
          <p:nvPr/>
        </p:nvPicPr>
        <p:blipFill rotWithShape="1">
          <a:blip r:embed="rId5"/>
          <a:srcRect l="6667" t="78896" r="6667" b="5475"/>
          <a:stretch/>
        </p:blipFill>
        <p:spPr>
          <a:xfrm>
            <a:off x="1219200" y="2247900"/>
            <a:ext cx="15849600" cy="7696200"/>
          </a:xfrm>
          <a:prstGeom prst="rect">
            <a:avLst/>
          </a:prstGeom>
        </p:spPr>
      </p:pic>
    </p:spTree>
    <p:extLst>
      <p:ext uri="{BB962C8B-B14F-4D97-AF65-F5344CB8AC3E}">
        <p14:creationId xmlns:p14="http://schemas.microsoft.com/office/powerpoint/2010/main" val="404329862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4E4E4F"/>
        </a:solidFill>
        <a:effectLst/>
      </p:bgPr>
    </p:bg>
    <p:spTree>
      <p:nvGrpSpPr>
        <p:cNvPr id="1" name=""/>
        <p:cNvGrpSpPr/>
        <p:nvPr/>
      </p:nvGrpSpPr>
      <p:grpSpPr>
        <a:xfrm>
          <a:off x="0" y="0"/>
          <a:ext cx="0" cy="0"/>
          <a:chOff x="0" y="0"/>
          <a:chExt cx="0" cy="0"/>
        </a:xfrm>
      </p:grpSpPr>
      <p:pic>
        <p:nvPicPr>
          <p:cNvPr id="107" name="Picture 106">
            <a:extLst>
              <a:ext uri="{FF2B5EF4-FFF2-40B4-BE49-F238E27FC236}">
                <a16:creationId xmlns:a16="http://schemas.microsoft.com/office/drawing/2014/main" id="{F8A69838-FDEA-08D7-726C-ED7BECA9F76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67000"/>
                    </a14:imgEffect>
                  </a14:imgLayer>
                </a14:imgProps>
              </a:ext>
            </a:extLst>
          </a:blip>
          <a:stretch>
            <a:fillRect/>
          </a:stretch>
        </p:blipFill>
        <p:spPr>
          <a:xfrm>
            <a:off x="0" y="-42786300"/>
            <a:ext cx="18288000" cy="49243492"/>
          </a:xfrm>
          <a:prstGeom prst="rect">
            <a:avLst/>
          </a:prstGeom>
        </p:spPr>
      </p:pic>
      <p:pic>
        <p:nvPicPr>
          <p:cNvPr id="106" name="Picture 105">
            <a:extLst>
              <a:ext uri="{FF2B5EF4-FFF2-40B4-BE49-F238E27FC236}">
                <a16:creationId xmlns:a16="http://schemas.microsoft.com/office/drawing/2014/main" id="{70812B87-13D4-ECDC-F817-59FB1E341E6B}"/>
              </a:ext>
            </a:extLst>
          </p:cNvPr>
          <p:cNvPicPr>
            <a:picLocks noChangeAspect="1"/>
          </p:cNvPicPr>
          <p:nvPr/>
        </p:nvPicPr>
        <p:blipFill rotWithShape="1">
          <a:blip r:embed="rId5"/>
          <a:srcRect l="6667" t="95299" r="6667" b="2380"/>
          <a:stretch/>
        </p:blipFill>
        <p:spPr>
          <a:xfrm>
            <a:off x="1219200" y="4152900"/>
            <a:ext cx="15849600" cy="1143000"/>
          </a:xfrm>
          <a:prstGeom prst="rect">
            <a:avLst/>
          </a:prstGeom>
        </p:spPr>
      </p:pic>
    </p:spTree>
    <p:extLst>
      <p:ext uri="{BB962C8B-B14F-4D97-AF65-F5344CB8AC3E}">
        <p14:creationId xmlns:p14="http://schemas.microsoft.com/office/powerpoint/2010/main" val="376382702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0">
  <p:cSld>
    <p:bg>
      <p:bgPr>
        <a:solidFill>
          <a:srgbClr val="F4F5F6"/>
        </a:solidFill>
        <a:effectLst/>
      </p:bgPr>
    </p:bg>
    <p:spTree>
      <p:nvGrpSpPr>
        <p:cNvPr id="1" name=""/>
        <p:cNvGrpSpPr/>
        <p:nvPr/>
      </p:nvGrpSpPr>
      <p:grpSpPr>
        <a:xfrm>
          <a:off x="0" y="0"/>
          <a:ext cx="0" cy="0"/>
          <a:chOff x="0" y="0"/>
          <a:chExt cx="0" cy="0"/>
        </a:xfrm>
      </p:grpSpPr>
      <p:pic>
        <p:nvPicPr>
          <p:cNvPr id="106" name="Picture 105">
            <a:extLst>
              <a:ext uri="{FF2B5EF4-FFF2-40B4-BE49-F238E27FC236}">
                <a16:creationId xmlns:a16="http://schemas.microsoft.com/office/drawing/2014/main" id="{70812B87-13D4-ECDC-F817-59FB1E341E6B}"/>
              </a:ext>
            </a:extLst>
          </p:cNvPr>
          <p:cNvPicPr>
            <a:picLocks noChangeAspect="1"/>
          </p:cNvPicPr>
          <p:nvPr/>
        </p:nvPicPr>
        <p:blipFill>
          <a:blip r:embed="rId3"/>
          <a:stretch>
            <a:fillRect/>
          </a:stretch>
        </p:blipFill>
        <p:spPr>
          <a:xfrm>
            <a:off x="0" y="12700"/>
            <a:ext cx="18288000" cy="49243492"/>
          </a:xfrm>
          <a:prstGeom prst="rect">
            <a:avLst/>
          </a:prstGeom>
        </p:spPr>
      </p:pic>
    </p:spTree>
    <p:extLst>
      <p:ext uri="{BB962C8B-B14F-4D97-AF65-F5344CB8AC3E}">
        <p14:creationId xmlns:p14="http://schemas.microsoft.com/office/powerpoint/2010/main" val="40260516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4839765" y="-2531335"/>
            <a:ext cx="16906261" cy="14813835"/>
            <a:chOff x="0" y="0"/>
            <a:chExt cx="4452678" cy="3901586"/>
          </a:xfrm>
        </p:grpSpPr>
        <p:sp>
          <p:nvSpPr>
            <p:cNvPr id="3" name="Freeform 3"/>
            <p:cNvSpPr/>
            <p:nvPr/>
          </p:nvSpPr>
          <p:spPr>
            <a:xfrm>
              <a:off x="0" y="0"/>
              <a:ext cx="4452678" cy="3901586"/>
            </a:xfrm>
            <a:custGeom>
              <a:avLst/>
              <a:gdLst/>
              <a:ahLst/>
              <a:cxnLst/>
              <a:rect l="l" t="t" r="r" b="b"/>
              <a:pathLst>
                <a:path w="4452678" h="3901586">
                  <a:moveTo>
                    <a:pt x="0" y="0"/>
                  </a:moveTo>
                  <a:lnTo>
                    <a:pt x="4452678" y="0"/>
                  </a:lnTo>
                  <a:lnTo>
                    <a:pt x="4452678" y="3901586"/>
                  </a:lnTo>
                  <a:lnTo>
                    <a:pt x="0" y="3901586"/>
                  </a:lnTo>
                  <a:close/>
                </a:path>
              </a:pathLst>
            </a:custGeom>
            <a:solidFill>
              <a:srgbClr val="000000">
                <a:alpha val="69804"/>
              </a:srgbClr>
            </a:soli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p:cNvSpPr txBox="1"/>
            <p:nvPr/>
          </p:nvSpPr>
          <p:spPr>
            <a:xfrm>
              <a:off x="0" y="-85725"/>
              <a:ext cx="4452678" cy="398731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5" name="TextBox 5"/>
          <p:cNvSpPr txBox="1"/>
          <p:nvPr/>
        </p:nvSpPr>
        <p:spPr>
          <a:xfrm>
            <a:off x="1461698" y="5267325"/>
            <a:ext cx="10044499" cy="1397819"/>
          </a:xfrm>
          <a:prstGeom prst="rect">
            <a:avLst/>
          </a:prstGeom>
        </p:spPr>
        <p:txBody>
          <a:bodyPr wrap="square" lIns="0" tIns="0" rIns="0" bIns="0" rtlCol="0" anchor="t">
            <a:spAutoFit/>
          </a:bodyPr>
          <a:lstStyle/>
          <a:p>
            <a:pPr marL="0" marR="0" lvl="0" indent="0" algn="l" defTabSz="914400" rtl="0" eaLnBrk="1" fontAlgn="auto" latinLnBrk="0" hangingPunct="1">
              <a:lnSpc>
                <a:spcPts val="10893"/>
              </a:lnSpc>
              <a:spcBef>
                <a:spcPts val="0"/>
              </a:spcBef>
              <a:spcAft>
                <a:spcPts val="0"/>
              </a:spcAft>
              <a:buClrTx/>
              <a:buSzTx/>
              <a:buFontTx/>
              <a:buNone/>
              <a:tabLst/>
              <a:defRPr/>
            </a:pPr>
            <a:r>
              <a:rPr kumimoji="0" lang="en-US" sz="10086" b="0" i="0" u="none" strike="noStrike" kern="1200" cap="none" spc="0" normalizeH="0" baseline="0" noProof="0" dirty="0">
                <a:ln>
                  <a:noFill/>
                </a:ln>
                <a:solidFill>
                  <a:srgbClr val="FFFFFF"/>
                </a:solidFill>
                <a:effectLst/>
                <a:uLnTx/>
                <a:uFillTx/>
                <a:latin typeface="Segoe Pro 1"/>
                <a:ea typeface="+mn-ea"/>
                <a:cs typeface="+mn-cs"/>
              </a:rPr>
              <a:t>Migration</a:t>
            </a:r>
          </a:p>
        </p:txBody>
      </p:sp>
      <p:sp>
        <p:nvSpPr>
          <p:cNvPr id="6" name="AutoShape 6"/>
          <p:cNvSpPr/>
          <p:nvPr/>
        </p:nvSpPr>
        <p:spPr>
          <a:xfrm>
            <a:off x="1461699" y="7196535"/>
            <a:ext cx="709819" cy="0"/>
          </a:xfrm>
          <a:prstGeom prst="line">
            <a:avLst/>
          </a:prstGeom>
          <a:ln w="85725" cap="flat">
            <a:solidFill>
              <a:srgbClr val="CD6418"/>
            </a:solidFill>
            <a:prstDash val="soli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Freeform 7"/>
          <p:cNvSpPr/>
          <p:nvPr/>
        </p:nvSpPr>
        <p:spPr>
          <a:xfrm flipH="1" flipV="1">
            <a:off x="12278915" y="-2531335"/>
            <a:ext cx="6748195" cy="7745418"/>
          </a:xfrm>
          <a:custGeom>
            <a:avLst/>
            <a:gdLst/>
            <a:ahLst/>
            <a:cxnLst/>
            <a:rect l="l" t="t" r="r" b="b"/>
            <a:pathLst>
              <a:path w="6748195" h="7745418">
                <a:moveTo>
                  <a:pt x="6748196" y="7745417"/>
                </a:moveTo>
                <a:lnTo>
                  <a:pt x="0" y="7745417"/>
                </a:lnTo>
                <a:lnTo>
                  <a:pt x="0" y="0"/>
                </a:lnTo>
                <a:lnTo>
                  <a:pt x="6748196" y="0"/>
                </a:lnTo>
                <a:lnTo>
                  <a:pt x="6748196" y="7745417"/>
                </a:lnTo>
                <a:close/>
              </a:path>
            </a:pathLst>
          </a:custGeom>
          <a:blipFill>
            <a:blip r:embed="rId2">
              <a:alphaModFix amt="74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8" name="Group 8"/>
          <p:cNvGrpSpPr/>
          <p:nvPr/>
        </p:nvGrpSpPr>
        <p:grpSpPr>
          <a:xfrm>
            <a:off x="-345655" y="-1112370"/>
            <a:ext cx="3134328" cy="3471925"/>
            <a:chOff x="0" y="0"/>
            <a:chExt cx="825502" cy="914416"/>
          </a:xfrm>
        </p:grpSpPr>
        <p:sp>
          <p:nvSpPr>
            <p:cNvPr id="9" name="Freeform 9"/>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72000"/>
                  </a:srgbClr>
                </a:gs>
                <a:gs pos="100000">
                  <a:srgbClr val="196697">
                    <a:alpha val="72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TextBox 10"/>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1" name="Group 11"/>
          <p:cNvGrpSpPr/>
          <p:nvPr/>
        </p:nvGrpSpPr>
        <p:grpSpPr>
          <a:xfrm>
            <a:off x="1221509" y="-2531335"/>
            <a:ext cx="3134328" cy="3471925"/>
            <a:chOff x="0" y="0"/>
            <a:chExt cx="825502" cy="914416"/>
          </a:xfrm>
        </p:grpSpPr>
        <p:sp>
          <p:nvSpPr>
            <p:cNvPr id="12" name="Freeform 12"/>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89000"/>
                  </a:srgbClr>
                </a:gs>
                <a:gs pos="100000">
                  <a:srgbClr val="196697">
                    <a:alpha val="89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13" name="TextBox 13"/>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4" name="Group 14"/>
          <p:cNvGrpSpPr/>
          <p:nvPr/>
        </p:nvGrpSpPr>
        <p:grpSpPr>
          <a:xfrm rot="-10800000">
            <a:off x="15383478" y="7629353"/>
            <a:ext cx="3134328" cy="3471925"/>
            <a:chOff x="0" y="0"/>
            <a:chExt cx="825502" cy="914416"/>
          </a:xfrm>
        </p:grpSpPr>
        <p:sp>
          <p:nvSpPr>
            <p:cNvPr id="15" name="Freeform 15"/>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72000"/>
                  </a:srgbClr>
                </a:gs>
                <a:gs pos="100000">
                  <a:srgbClr val="196697">
                    <a:alpha val="72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16" name="TextBox 16"/>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 name="Group 17"/>
          <p:cNvGrpSpPr/>
          <p:nvPr/>
        </p:nvGrpSpPr>
        <p:grpSpPr>
          <a:xfrm rot="-10800000">
            <a:off x="13816314" y="9472723"/>
            <a:ext cx="3134328" cy="3471925"/>
            <a:chOff x="0" y="0"/>
            <a:chExt cx="825502" cy="914416"/>
          </a:xfrm>
        </p:grpSpPr>
        <p:sp>
          <p:nvSpPr>
            <p:cNvPr id="18" name="Freeform 18"/>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89000"/>
                  </a:srgbClr>
                </a:gs>
                <a:gs pos="100000">
                  <a:srgbClr val="196697">
                    <a:alpha val="89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19" name="TextBox 19"/>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20" name="AutoShape 20"/>
          <p:cNvSpPr/>
          <p:nvPr/>
        </p:nvSpPr>
        <p:spPr>
          <a:xfrm flipV="1">
            <a:off x="581257" y="-272257"/>
            <a:ext cx="0" cy="10831514"/>
          </a:xfrm>
          <a:prstGeom prst="line">
            <a:avLst/>
          </a:prstGeom>
          <a:ln w="19050" cap="flat">
            <a:solidFill>
              <a:srgbClr val="00B5EB"/>
            </a:solidFill>
            <a:prstDash val="soli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21" name="Freeform 21"/>
          <p:cNvSpPr/>
          <p:nvPr/>
        </p:nvSpPr>
        <p:spPr>
          <a:xfrm>
            <a:off x="1028700" y="9258300"/>
            <a:ext cx="2612583" cy="963464"/>
          </a:xfrm>
          <a:custGeom>
            <a:avLst/>
            <a:gdLst/>
            <a:ahLst/>
            <a:cxnLst/>
            <a:rect l="l" t="t" r="r" b="b"/>
            <a:pathLst>
              <a:path w="2612583" h="963464">
                <a:moveTo>
                  <a:pt x="0" y="0"/>
                </a:moveTo>
                <a:lnTo>
                  <a:pt x="2612583" y="0"/>
                </a:lnTo>
                <a:lnTo>
                  <a:pt x="2612583" y="963464"/>
                </a:lnTo>
                <a:lnTo>
                  <a:pt x="0" y="963464"/>
                </a:lnTo>
                <a:lnTo>
                  <a:pt x="0" y="0"/>
                </a:lnTo>
                <a:close/>
              </a:path>
            </a:pathLst>
          </a:custGeom>
          <a:blipFill>
            <a:blip r:embed="rId4"/>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447040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Freeform 6"/>
          <p:cNvSpPr/>
          <p:nvPr/>
        </p:nvSpPr>
        <p:spPr>
          <a:xfrm>
            <a:off x="152400" y="9336506"/>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3"/>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pic>
        <p:nvPicPr>
          <p:cNvPr id="22" name="Picture 21" descr="A screenshot of a computer&#10;&#10;Description automatically generated">
            <a:extLst>
              <a:ext uri="{FF2B5EF4-FFF2-40B4-BE49-F238E27FC236}">
                <a16:creationId xmlns:a16="http://schemas.microsoft.com/office/drawing/2014/main" id="{6AEA7C7B-8A5B-C31E-C678-F40F4FAFF4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09843" y="495300"/>
            <a:ext cx="10590078" cy="7414106"/>
          </a:xfrm>
          <a:prstGeom prst="rect">
            <a:avLst/>
          </a:prstGeom>
        </p:spPr>
      </p:pic>
      <p:grpSp>
        <p:nvGrpSpPr>
          <p:cNvPr id="23" name="Group 22">
            <a:extLst>
              <a:ext uri="{FF2B5EF4-FFF2-40B4-BE49-F238E27FC236}">
                <a16:creationId xmlns:a16="http://schemas.microsoft.com/office/drawing/2014/main" id="{C24F6769-3354-2960-A32F-E02DB8AAC3A3}"/>
              </a:ext>
            </a:extLst>
          </p:cNvPr>
          <p:cNvGrpSpPr/>
          <p:nvPr/>
        </p:nvGrpSpPr>
        <p:grpSpPr>
          <a:xfrm>
            <a:off x="13139843" y="1419514"/>
            <a:ext cx="2931488" cy="3556102"/>
            <a:chOff x="8823287" y="1396716"/>
            <a:chExt cx="1954325" cy="2370734"/>
          </a:xfrm>
        </p:grpSpPr>
        <p:pic>
          <p:nvPicPr>
            <p:cNvPr id="24" name="Picture 23" descr="A screenshot of a computer&#10;&#10;Description automatically generated">
              <a:extLst>
                <a:ext uri="{FF2B5EF4-FFF2-40B4-BE49-F238E27FC236}">
                  <a16:creationId xmlns:a16="http://schemas.microsoft.com/office/drawing/2014/main" id="{0BAD2465-2457-4DE2-8FB5-688F626DD6D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823287" y="2521542"/>
              <a:ext cx="1954325" cy="1245908"/>
            </a:xfrm>
            <a:prstGeom prst="rect">
              <a:avLst/>
            </a:prstGeom>
          </p:spPr>
        </p:pic>
        <p:pic>
          <p:nvPicPr>
            <p:cNvPr id="25" name="Picture 24" descr="A logo with a feather&#10;&#10;Description automatically generated">
              <a:extLst>
                <a:ext uri="{FF2B5EF4-FFF2-40B4-BE49-F238E27FC236}">
                  <a16:creationId xmlns:a16="http://schemas.microsoft.com/office/drawing/2014/main" id="{3C8C4D27-D631-678C-E26A-DFB6CB05FC43}"/>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202813" y="1396716"/>
              <a:ext cx="1195274" cy="548737"/>
            </a:xfrm>
            <a:prstGeom prst="rect">
              <a:avLst/>
            </a:prstGeom>
          </p:spPr>
        </p:pic>
        <p:cxnSp>
          <p:nvCxnSpPr>
            <p:cNvPr id="26" name="Straight Arrow Connector 25">
              <a:extLst>
                <a:ext uri="{FF2B5EF4-FFF2-40B4-BE49-F238E27FC236}">
                  <a16:creationId xmlns:a16="http://schemas.microsoft.com/office/drawing/2014/main" id="{F0870540-3839-F12A-05A5-A3E6151CEDAE}"/>
                </a:ext>
              </a:extLst>
            </p:cNvPr>
            <p:cNvCxnSpPr>
              <a:cxnSpLocks/>
              <a:stCxn id="25" idx="2"/>
              <a:endCxn id="24" idx="0"/>
            </p:cNvCxnSpPr>
            <p:nvPr/>
          </p:nvCxnSpPr>
          <p:spPr>
            <a:xfrm flipH="1">
              <a:off x="9800450" y="1945453"/>
              <a:ext cx="1" cy="576089"/>
            </a:xfrm>
            <a:prstGeom prst="straightConnector1">
              <a:avLst/>
            </a:prstGeom>
            <a:ln w="19050">
              <a:solidFill>
                <a:srgbClr val="00B5EB"/>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 name="Group 1">
            <a:extLst>
              <a:ext uri="{FF2B5EF4-FFF2-40B4-BE49-F238E27FC236}">
                <a16:creationId xmlns:a16="http://schemas.microsoft.com/office/drawing/2014/main" id="{79D4B2C2-D663-2D2F-98CB-CCF827B4790E}"/>
              </a:ext>
            </a:extLst>
          </p:cNvPr>
          <p:cNvGrpSpPr/>
          <p:nvPr/>
        </p:nvGrpSpPr>
        <p:grpSpPr>
          <a:xfrm>
            <a:off x="13134979" y="7909406"/>
            <a:ext cx="3401025" cy="1070488"/>
            <a:chOff x="13177132" y="8099185"/>
            <a:chExt cx="3401025" cy="1070488"/>
          </a:xfrm>
        </p:grpSpPr>
        <p:pic>
          <p:nvPicPr>
            <p:cNvPr id="32" name="Graphic 31">
              <a:extLst>
                <a:ext uri="{FF2B5EF4-FFF2-40B4-BE49-F238E27FC236}">
                  <a16:creationId xmlns:a16="http://schemas.microsoft.com/office/drawing/2014/main" id="{A5719092-367C-7271-5561-7A190926DDD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p:blipFill>
          <p:spPr>
            <a:xfrm>
              <a:off x="15543447" y="8117074"/>
              <a:ext cx="1034710" cy="1034710"/>
            </a:xfrm>
            <a:prstGeom prst="rect">
              <a:avLst/>
            </a:prstGeom>
          </p:spPr>
        </p:pic>
        <p:pic>
          <p:nvPicPr>
            <p:cNvPr id="37" name="Picture 36" descr="A blue and black logo&#10;&#10;Description automatically generated">
              <a:extLst>
                <a:ext uri="{FF2B5EF4-FFF2-40B4-BE49-F238E27FC236}">
                  <a16:creationId xmlns:a16="http://schemas.microsoft.com/office/drawing/2014/main" id="{46E4AC8A-AC76-A429-0515-60554267F226}"/>
                </a:ext>
              </a:extLst>
            </p:cNvPr>
            <p:cNvPicPr>
              <a:picLocks noChangeAspect="1"/>
            </p:cNvPicPr>
            <p:nvPr/>
          </p:nvPicPr>
          <p:blipFill rotWithShape="1">
            <a:blip r:embed="rId9" cstate="print">
              <a:extLst>
                <a:ext uri="{28A0092B-C50C-407E-A947-70E740481C1C}">
                  <a14:useLocalDpi xmlns:a14="http://schemas.microsoft.com/office/drawing/2010/main" val="0"/>
                </a:ext>
              </a:extLst>
            </a:blip>
            <a:srcRect l="20660" t="9104" r="22274" b="34614"/>
            <a:stretch/>
          </p:blipFill>
          <p:spPr>
            <a:xfrm>
              <a:off x="13177132" y="8099185"/>
              <a:ext cx="1085404" cy="1070488"/>
            </a:xfrm>
            <a:prstGeom prst="rect">
              <a:avLst/>
            </a:prstGeom>
          </p:spPr>
        </p:pic>
        <p:cxnSp>
          <p:nvCxnSpPr>
            <p:cNvPr id="38" name="Straight Arrow Connector 37">
              <a:extLst>
                <a:ext uri="{FF2B5EF4-FFF2-40B4-BE49-F238E27FC236}">
                  <a16:creationId xmlns:a16="http://schemas.microsoft.com/office/drawing/2014/main" id="{7F945DCA-E6BC-0C46-4344-66DFAF43F46A}"/>
                </a:ext>
              </a:extLst>
            </p:cNvPr>
            <p:cNvCxnSpPr>
              <a:cxnSpLocks/>
              <a:stCxn id="37" idx="3"/>
              <a:endCxn id="32" idx="1"/>
            </p:cNvCxnSpPr>
            <p:nvPr/>
          </p:nvCxnSpPr>
          <p:spPr>
            <a:xfrm>
              <a:off x="14262536" y="8634429"/>
              <a:ext cx="1280911" cy="0"/>
            </a:xfrm>
            <a:prstGeom prst="straightConnector1">
              <a:avLst/>
            </a:prstGeom>
            <a:ln w="19050">
              <a:solidFill>
                <a:srgbClr val="00B5EB"/>
              </a:solidFill>
              <a:prstDash val="dashDot"/>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525301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92" name="Group 91">
            <a:extLst>
              <a:ext uri="{FF2B5EF4-FFF2-40B4-BE49-F238E27FC236}">
                <a16:creationId xmlns:a16="http://schemas.microsoft.com/office/drawing/2014/main" id="{645160E5-823D-D962-2153-E108B0E904DB}"/>
              </a:ext>
            </a:extLst>
          </p:cNvPr>
          <p:cNvGrpSpPr/>
          <p:nvPr/>
        </p:nvGrpSpPr>
        <p:grpSpPr>
          <a:xfrm>
            <a:off x="5141544" y="669421"/>
            <a:ext cx="2224456" cy="1667379"/>
            <a:chOff x="2713828" y="2810443"/>
            <a:chExt cx="2224456" cy="1667379"/>
          </a:xfrm>
        </p:grpSpPr>
        <p:pic>
          <p:nvPicPr>
            <p:cNvPr id="93" name="Graphic 92">
              <a:extLst>
                <a:ext uri="{FF2B5EF4-FFF2-40B4-BE49-F238E27FC236}">
                  <a16:creationId xmlns:a16="http://schemas.microsoft.com/office/drawing/2014/main" id="{98C8539F-A4B7-CE44-DF41-C4C881FEFE5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3447680" y="2810443"/>
              <a:ext cx="756728" cy="1034710"/>
            </a:xfrm>
            <a:prstGeom prst="rect">
              <a:avLst/>
            </a:prstGeom>
          </p:spPr>
        </p:pic>
        <p:sp>
          <p:nvSpPr>
            <p:cNvPr id="94" name="TextBox 93">
              <a:extLst>
                <a:ext uri="{FF2B5EF4-FFF2-40B4-BE49-F238E27FC236}">
                  <a16:creationId xmlns:a16="http://schemas.microsoft.com/office/drawing/2014/main" id="{8D247774-BA99-96D0-EED6-B85C160B2A3E}"/>
                </a:ext>
              </a:extLst>
            </p:cNvPr>
            <p:cNvSpPr txBox="1"/>
            <p:nvPr/>
          </p:nvSpPr>
          <p:spPr>
            <a:xfrm>
              <a:off x="2713828" y="4016157"/>
              <a:ext cx="2224456"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NL" sz="2400" b="0" i="0" u="none" strike="noStrike" kern="1200" cap="none" spc="0" normalizeH="0" baseline="0" noProof="0" dirty="0">
                  <a:ln>
                    <a:noFill/>
                  </a:ln>
                  <a:solidFill>
                    <a:prstClr val="white"/>
                  </a:solidFill>
                  <a:effectLst/>
                  <a:uLnTx/>
                  <a:uFillTx/>
                  <a:latin typeface="Segoe Pro" panose="020B0502040504020203" pitchFamily="34" charset="0"/>
                  <a:ea typeface="+mn-ea"/>
                  <a:cs typeface="+mn-cs"/>
                </a:rPr>
                <a:t>Reviews Source</a:t>
              </a:r>
            </a:p>
          </p:txBody>
        </p:sp>
      </p:grpSp>
      <p:grpSp>
        <p:nvGrpSpPr>
          <p:cNvPr id="123" name="Group 122">
            <a:extLst>
              <a:ext uri="{FF2B5EF4-FFF2-40B4-BE49-F238E27FC236}">
                <a16:creationId xmlns:a16="http://schemas.microsoft.com/office/drawing/2014/main" id="{AFE41B8D-1781-EBB9-6E99-741A046504E6}"/>
              </a:ext>
            </a:extLst>
          </p:cNvPr>
          <p:cNvGrpSpPr/>
          <p:nvPr/>
        </p:nvGrpSpPr>
        <p:grpSpPr>
          <a:xfrm>
            <a:off x="8479753" y="4283245"/>
            <a:ext cx="2274983" cy="1668790"/>
            <a:chOff x="8479753" y="4283245"/>
            <a:chExt cx="2274983" cy="1668790"/>
          </a:xfrm>
        </p:grpSpPr>
        <p:pic>
          <p:nvPicPr>
            <p:cNvPr id="78" name="Graphic 77">
              <a:extLst>
                <a:ext uri="{FF2B5EF4-FFF2-40B4-BE49-F238E27FC236}">
                  <a16:creationId xmlns:a16="http://schemas.microsoft.com/office/drawing/2014/main" id="{F44C1586-49FB-7E76-9610-BF4111E03FF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9099890" y="4283245"/>
              <a:ext cx="1034710" cy="1034710"/>
            </a:xfrm>
            <a:prstGeom prst="rect">
              <a:avLst/>
            </a:prstGeom>
          </p:spPr>
        </p:pic>
        <p:sp>
          <p:nvSpPr>
            <p:cNvPr id="79" name="TextBox 78">
              <a:extLst>
                <a:ext uri="{FF2B5EF4-FFF2-40B4-BE49-F238E27FC236}">
                  <a16:creationId xmlns:a16="http://schemas.microsoft.com/office/drawing/2014/main" id="{8D4742FA-E28A-4916-B99D-61D7BB69A189}"/>
                </a:ext>
              </a:extLst>
            </p:cNvPr>
            <p:cNvSpPr txBox="1"/>
            <p:nvPr/>
          </p:nvSpPr>
          <p:spPr>
            <a:xfrm>
              <a:off x="8479753" y="5490370"/>
              <a:ext cx="2274983"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NL" sz="2400" b="0" i="0" u="none" strike="noStrike" kern="1200" cap="none" spc="0" normalizeH="0" baseline="0" noProof="0" dirty="0">
                  <a:ln>
                    <a:noFill/>
                  </a:ln>
                  <a:solidFill>
                    <a:prstClr val="white"/>
                  </a:solidFill>
                  <a:effectLst/>
                  <a:uLnTx/>
                  <a:uFillTx/>
                  <a:latin typeface="Segoe Pro" panose="020B0502040504020203" pitchFamily="34" charset="0"/>
                  <a:ea typeface="+mn-ea"/>
                  <a:cs typeface="+mn-cs"/>
                </a:rPr>
                <a:t>Whisky Reviews</a:t>
              </a:r>
            </a:p>
          </p:txBody>
        </p:sp>
      </p:grpSp>
      <p:grpSp>
        <p:nvGrpSpPr>
          <p:cNvPr id="115" name="Group 114">
            <a:extLst>
              <a:ext uri="{FF2B5EF4-FFF2-40B4-BE49-F238E27FC236}">
                <a16:creationId xmlns:a16="http://schemas.microsoft.com/office/drawing/2014/main" id="{0000FC35-8F50-A452-2459-035F2DCD02B0}"/>
              </a:ext>
            </a:extLst>
          </p:cNvPr>
          <p:cNvGrpSpPr/>
          <p:nvPr/>
        </p:nvGrpSpPr>
        <p:grpSpPr>
          <a:xfrm>
            <a:off x="5248433" y="3623766"/>
            <a:ext cx="2010679" cy="2328269"/>
            <a:chOff x="3579189" y="3581696"/>
            <a:chExt cx="2010679" cy="2328269"/>
          </a:xfrm>
        </p:grpSpPr>
        <p:sp>
          <p:nvSpPr>
            <p:cNvPr id="55" name="TextBox 54">
              <a:extLst>
                <a:ext uri="{FF2B5EF4-FFF2-40B4-BE49-F238E27FC236}">
                  <a16:creationId xmlns:a16="http://schemas.microsoft.com/office/drawing/2014/main" id="{812AAB10-996E-74E3-9673-A6727CC8E25E}"/>
                </a:ext>
              </a:extLst>
            </p:cNvPr>
            <p:cNvSpPr txBox="1"/>
            <p:nvPr/>
          </p:nvSpPr>
          <p:spPr>
            <a:xfrm>
              <a:off x="3579189" y="3581696"/>
              <a:ext cx="2010679"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NL" sz="2400" b="0" i="0" u="none" strike="noStrike" kern="1200" cap="none" spc="0" normalizeH="0" baseline="0" noProof="0" dirty="0">
                  <a:ln>
                    <a:noFill/>
                  </a:ln>
                  <a:solidFill>
                    <a:prstClr val="white"/>
                  </a:solidFill>
                  <a:effectLst/>
                  <a:uLnTx/>
                  <a:uFillTx/>
                  <a:latin typeface="Segoe Pro" panose="020B0502040504020203" pitchFamily="34" charset="0"/>
                  <a:ea typeface="+mn-ea"/>
                  <a:cs typeface="+mn-cs"/>
                </a:rPr>
                <a:t>Review </a:t>
              </a:r>
              <a:r>
                <a:rPr kumimoji="0" lang="nl-NL" sz="2400" b="0" i="0" u="none" strike="noStrike" kern="1200" cap="none" spc="0" normalizeH="0" baseline="0" noProof="0" dirty="0" err="1">
                  <a:ln>
                    <a:noFill/>
                  </a:ln>
                  <a:solidFill>
                    <a:prstClr val="white"/>
                  </a:solidFill>
                  <a:effectLst/>
                  <a:uLnTx/>
                  <a:uFillTx/>
                  <a:latin typeface="Segoe Pro" panose="020B0502040504020203" pitchFamily="34" charset="0"/>
                  <a:ea typeface="+mn-ea"/>
                  <a:cs typeface="+mn-cs"/>
                </a:rPr>
                <a:t>Parser</a:t>
              </a:r>
              <a:endParaRPr kumimoji="0" lang="nl-NL" sz="2400" b="0" i="0" u="none" strike="noStrike" kern="1200" cap="none" spc="0" normalizeH="0" baseline="0" noProof="0" dirty="0">
                <a:ln>
                  <a:noFill/>
                </a:ln>
                <a:solidFill>
                  <a:prstClr val="white"/>
                </a:solidFill>
                <a:effectLst/>
                <a:uLnTx/>
                <a:uFillTx/>
                <a:latin typeface="Segoe Pro" panose="020B0502040504020203" pitchFamily="34" charset="0"/>
                <a:ea typeface="+mn-ea"/>
                <a:cs typeface="+mn-cs"/>
              </a:endParaRPr>
            </a:p>
          </p:txBody>
        </p:sp>
        <p:sp>
          <p:nvSpPr>
            <p:cNvPr id="70" name="TextBox 69">
              <a:extLst>
                <a:ext uri="{FF2B5EF4-FFF2-40B4-BE49-F238E27FC236}">
                  <a16:creationId xmlns:a16="http://schemas.microsoft.com/office/drawing/2014/main" id="{EA705BC0-9C93-67FB-198A-65910C184967}"/>
                </a:ext>
              </a:extLst>
            </p:cNvPr>
            <p:cNvSpPr txBox="1"/>
            <p:nvPr/>
          </p:nvSpPr>
          <p:spPr>
            <a:xfrm>
              <a:off x="3790080" y="5448300"/>
              <a:ext cx="1588897"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NL" sz="2400" b="0" i="0" u="none" strike="noStrike" kern="1200" cap="none" spc="0" normalizeH="0" baseline="0" noProof="0" dirty="0" err="1">
                  <a:ln>
                    <a:noFill/>
                  </a:ln>
                  <a:solidFill>
                    <a:prstClr val="white"/>
                  </a:solidFill>
                  <a:effectLst/>
                  <a:uLnTx/>
                  <a:uFillTx/>
                  <a:latin typeface="Segoe Pro" panose="020B0502040504020203" pitchFamily="34" charset="0"/>
                  <a:ea typeface="+mn-ea"/>
                  <a:cs typeface="+mn-cs"/>
                </a:rPr>
                <a:t>Reddit</a:t>
              </a:r>
              <a:r>
                <a:rPr kumimoji="0" lang="nl-NL" sz="2400" b="0" i="0" u="none" strike="noStrike" kern="1200" cap="none" spc="0" normalizeH="0" baseline="0" noProof="0" dirty="0">
                  <a:ln>
                    <a:noFill/>
                  </a:ln>
                  <a:solidFill>
                    <a:prstClr val="white"/>
                  </a:solidFill>
                  <a:effectLst/>
                  <a:uLnTx/>
                  <a:uFillTx/>
                  <a:latin typeface="Segoe Pro" panose="020B0502040504020203" pitchFamily="34" charset="0"/>
                  <a:ea typeface="+mn-ea"/>
                  <a:cs typeface="+mn-cs"/>
                </a:rPr>
                <a:t> Bot</a:t>
              </a:r>
            </a:p>
          </p:txBody>
        </p:sp>
        <p:pic>
          <p:nvPicPr>
            <p:cNvPr id="87" name="Picture 86" descr="A blue and black logo&#10;&#10;Description automatically generated">
              <a:extLst>
                <a:ext uri="{FF2B5EF4-FFF2-40B4-BE49-F238E27FC236}">
                  <a16:creationId xmlns:a16="http://schemas.microsoft.com/office/drawing/2014/main" id="{C06A2A16-D86A-6399-8EA0-9FF2F4651304}"/>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20660" t="9104" r="22274" b="34614"/>
            <a:stretch/>
          </p:blipFill>
          <p:spPr>
            <a:xfrm>
              <a:off x="4041826" y="4223287"/>
              <a:ext cx="1085404" cy="1070488"/>
            </a:xfrm>
            <a:prstGeom prst="rect">
              <a:avLst/>
            </a:prstGeom>
          </p:spPr>
        </p:pic>
      </p:grpSp>
      <p:grpSp>
        <p:nvGrpSpPr>
          <p:cNvPr id="13" name="Group 12">
            <a:extLst>
              <a:ext uri="{FF2B5EF4-FFF2-40B4-BE49-F238E27FC236}">
                <a16:creationId xmlns:a16="http://schemas.microsoft.com/office/drawing/2014/main" id="{8F7C3CBC-819C-C0C9-2C5F-334363DF2390}"/>
              </a:ext>
            </a:extLst>
          </p:cNvPr>
          <p:cNvGrpSpPr/>
          <p:nvPr/>
        </p:nvGrpSpPr>
        <p:grpSpPr>
          <a:xfrm>
            <a:off x="3323979" y="4343400"/>
            <a:ext cx="914400" cy="1608635"/>
            <a:chOff x="3323979" y="4343400"/>
            <a:chExt cx="914400" cy="1608635"/>
          </a:xfrm>
        </p:grpSpPr>
        <p:pic>
          <p:nvPicPr>
            <p:cNvPr id="40" name="Graphic 39" descr="Stopwatch with solid fill">
              <a:extLst>
                <a:ext uri="{FF2B5EF4-FFF2-40B4-BE49-F238E27FC236}">
                  <a16:creationId xmlns:a16="http://schemas.microsoft.com/office/drawing/2014/main" id="{34BC7DF1-F3D6-FE4B-4440-8067AA4797A7}"/>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323979" y="4343400"/>
              <a:ext cx="914400" cy="914400"/>
            </a:xfrm>
            <a:prstGeom prst="rect">
              <a:avLst/>
            </a:prstGeom>
          </p:spPr>
        </p:pic>
        <p:sp>
          <p:nvSpPr>
            <p:cNvPr id="88" name="TextBox 87">
              <a:extLst>
                <a:ext uri="{FF2B5EF4-FFF2-40B4-BE49-F238E27FC236}">
                  <a16:creationId xmlns:a16="http://schemas.microsoft.com/office/drawing/2014/main" id="{6B9C2A21-1603-8792-314F-90349A7C7D36}"/>
                </a:ext>
              </a:extLst>
            </p:cNvPr>
            <p:cNvSpPr txBox="1"/>
            <p:nvPr/>
          </p:nvSpPr>
          <p:spPr>
            <a:xfrm>
              <a:off x="3390303" y="5490370"/>
              <a:ext cx="781752"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NL" sz="2400" b="0" i="0" u="none" strike="noStrike" kern="1200" cap="none" spc="0" normalizeH="0" baseline="0" noProof="0" dirty="0" err="1">
                  <a:ln>
                    <a:noFill/>
                  </a:ln>
                  <a:solidFill>
                    <a:prstClr val="white"/>
                  </a:solidFill>
                  <a:effectLst/>
                  <a:uLnTx/>
                  <a:uFillTx/>
                  <a:latin typeface="Segoe Pro" panose="020B0502040504020203" pitchFamily="34" charset="0"/>
                  <a:ea typeface="+mn-ea"/>
                  <a:cs typeface="+mn-cs"/>
                </a:rPr>
                <a:t>cron</a:t>
              </a:r>
              <a:endParaRPr kumimoji="0" lang="nl-NL" sz="2400" b="0" i="0" u="none" strike="noStrike" kern="1200" cap="none" spc="0" normalizeH="0" baseline="0" noProof="0" dirty="0">
                <a:ln>
                  <a:noFill/>
                </a:ln>
                <a:solidFill>
                  <a:prstClr val="white"/>
                </a:solidFill>
                <a:effectLst/>
                <a:uLnTx/>
                <a:uFillTx/>
                <a:latin typeface="Segoe Pro" panose="020B0502040504020203" pitchFamily="34" charset="0"/>
                <a:ea typeface="+mn-ea"/>
                <a:cs typeface="+mn-cs"/>
              </a:endParaRPr>
            </a:p>
          </p:txBody>
        </p:sp>
      </p:grpSp>
      <p:grpSp>
        <p:nvGrpSpPr>
          <p:cNvPr id="95" name="Group 94">
            <a:extLst>
              <a:ext uri="{FF2B5EF4-FFF2-40B4-BE49-F238E27FC236}">
                <a16:creationId xmlns:a16="http://schemas.microsoft.com/office/drawing/2014/main" id="{930D0813-3887-AC1E-EC7A-1FFBE4FEA7D3}"/>
              </a:ext>
            </a:extLst>
          </p:cNvPr>
          <p:cNvGrpSpPr/>
          <p:nvPr/>
        </p:nvGrpSpPr>
        <p:grpSpPr>
          <a:xfrm>
            <a:off x="5724621" y="8033501"/>
            <a:ext cx="1058303" cy="1356187"/>
            <a:chOff x="3296904" y="3121635"/>
            <a:chExt cx="1058303" cy="1356187"/>
          </a:xfrm>
        </p:grpSpPr>
        <p:pic>
          <p:nvPicPr>
            <p:cNvPr id="96" name="Graphic 95">
              <a:extLst>
                <a:ext uri="{FF2B5EF4-FFF2-40B4-BE49-F238E27FC236}">
                  <a16:creationId xmlns:a16="http://schemas.microsoft.com/office/drawing/2014/main" id="{10ACEC0F-1D0E-5D36-F96E-B4DBD4741646}"/>
                </a:ext>
              </a:extLst>
            </p:cNvPr>
            <p:cNvPicPr>
              <a:picLocks noChangeAspect="1"/>
            </p:cNvPicPr>
            <p:nvPr/>
          </p:nvPicPr>
          <p:blipFill>
            <a:blip r:embed="rId10" cstate="print">
              <a:extLst>
                <a:ext uri="{28A0092B-C50C-407E-A947-70E740481C1C}">
                  <a14:useLocalDpi xmlns:a14="http://schemas.microsoft.com/office/drawing/2010/main" val="0"/>
                </a:ext>
              </a:extLst>
            </a:blip>
            <a:srcRect/>
            <a:stretch/>
          </p:blipFill>
          <p:spPr>
            <a:xfrm>
              <a:off x="3447680" y="3121635"/>
              <a:ext cx="756728" cy="756728"/>
            </a:xfrm>
            <a:prstGeom prst="rect">
              <a:avLst/>
            </a:prstGeom>
          </p:spPr>
        </p:pic>
        <p:sp>
          <p:nvSpPr>
            <p:cNvPr id="97" name="TextBox 96">
              <a:extLst>
                <a:ext uri="{FF2B5EF4-FFF2-40B4-BE49-F238E27FC236}">
                  <a16:creationId xmlns:a16="http://schemas.microsoft.com/office/drawing/2014/main" id="{49624866-FEF4-0B8C-6D6E-AE6725492B4A}"/>
                </a:ext>
              </a:extLst>
            </p:cNvPr>
            <p:cNvSpPr txBox="1"/>
            <p:nvPr/>
          </p:nvSpPr>
          <p:spPr>
            <a:xfrm>
              <a:off x="3296904" y="4016157"/>
              <a:ext cx="1058303"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NL" sz="2400" b="0" i="0" u="none" strike="noStrike" kern="1200" cap="none" spc="0" normalizeH="0" baseline="0" noProof="0" dirty="0" err="1">
                  <a:ln>
                    <a:noFill/>
                  </a:ln>
                  <a:solidFill>
                    <a:prstClr val="white"/>
                  </a:solidFill>
                  <a:effectLst/>
                  <a:uLnTx/>
                  <a:uFillTx/>
                  <a:latin typeface="Segoe Pro" panose="020B0502040504020203" pitchFamily="34" charset="0"/>
                  <a:ea typeface="+mn-ea"/>
                  <a:cs typeface="+mn-cs"/>
                </a:rPr>
                <a:t>Reddit</a:t>
              </a:r>
              <a:endParaRPr kumimoji="0" lang="nl-NL" sz="2400" b="0" i="0" u="none" strike="noStrike" kern="1200" cap="none" spc="0" normalizeH="0" baseline="0" noProof="0" dirty="0">
                <a:ln>
                  <a:noFill/>
                </a:ln>
                <a:solidFill>
                  <a:prstClr val="white"/>
                </a:solidFill>
                <a:effectLst/>
                <a:uLnTx/>
                <a:uFillTx/>
                <a:latin typeface="Segoe Pro" panose="020B0502040504020203" pitchFamily="34" charset="0"/>
                <a:ea typeface="+mn-ea"/>
                <a:cs typeface="+mn-cs"/>
              </a:endParaRPr>
            </a:p>
          </p:txBody>
        </p:sp>
      </p:grpSp>
      <p:sp>
        <p:nvSpPr>
          <p:cNvPr id="6" name="Freeform 6"/>
          <p:cNvSpPr/>
          <p:nvPr/>
        </p:nvSpPr>
        <p:spPr>
          <a:xfrm>
            <a:off x="152400" y="9336506"/>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11"/>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cxnSp>
        <p:nvCxnSpPr>
          <p:cNvPr id="130" name="Straight Arrow Connector 129">
            <a:extLst>
              <a:ext uri="{FF2B5EF4-FFF2-40B4-BE49-F238E27FC236}">
                <a16:creationId xmlns:a16="http://schemas.microsoft.com/office/drawing/2014/main" id="{4DE6FFBF-8F11-7710-F3A9-463FBA3AD871}"/>
              </a:ext>
            </a:extLst>
          </p:cNvPr>
          <p:cNvCxnSpPr>
            <a:stCxn id="40" idx="3"/>
            <a:endCxn id="87" idx="1"/>
          </p:cNvCxnSpPr>
          <p:nvPr/>
        </p:nvCxnSpPr>
        <p:spPr>
          <a:xfrm>
            <a:off x="4238379" y="4800600"/>
            <a:ext cx="1472691" cy="1"/>
          </a:xfrm>
          <a:prstGeom prst="straightConnector1">
            <a:avLst/>
          </a:prstGeom>
          <a:ln w="1905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Straight Arrow Connector 130">
            <a:extLst>
              <a:ext uri="{FF2B5EF4-FFF2-40B4-BE49-F238E27FC236}">
                <a16:creationId xmlns:a16="http://schemas.microsoft.com/office/drawing/2014/main" id="{A5736531-7779-D620-68C2-1146AD1FCA2D}"/>
              </a:ext>
            </a:extLst>
          </p:cNvPr>
          <p:cNvCxnSpPr>
            <a:cxnSpLocks/>
            <a:stCxn id="78" idx="1"/>
            <a:endCxn id="87" idx="3"/>
          </p:cNvCxnSpPr>
          <p:nvPr/>
        </p:nvCxnSpPr>
        <p:spPr>
          <a:xfrm flipH="1">
            <a:off x="6796474" y="4800600"/>
            <a:ext cx="1978495" cy="1"/>
          </a:xfrm>
          <a:prstGeom prst="straightConnector1">
            <a:avLst/>
          </a:prstGeom>
          <a:ln w="1905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34" name="Straight Arrow Connector 133">
            <a:extLst>
              <a:ext uri="{FF2B5EF4-FFF2-40B4-BE49-F238E27FC236}">
                <a16:creationId xmlns:a16="http://schemas.microsoft.com/office/drawing/2014/main" id="{19AA842E-B4EC-0D32-6EAE-2A6FDF9F8704}"/>
              </a:ext>
            </a:extLst>
          </p:cNvPr>
          <p:cNvCxnSpPr>
            <a:cxnSpLocks/>
            <a:stCxn id="94" idx="2"/>
            <a:endCxn id="55" idx="0"/>
          </p:cNvCxnSpPr>
          <p:nvPr/>
        </p:nvCxnSpPr>
        <p:spPr>
          <a:xfrm>
            <a:off x="6253772" y="2336800"/>
            <a:ext cx="1" cy="1286966"/>
          </a:xfrm>
          <a:prstGeom prst="straightConnector1">
            <a:avLst/>
          </a:prstGeom>
          <a:ln w="1905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a:extLst>
              <a:ext uri="{FF2B5EF4-FFF2-40B4-BE49-F238E27FC236}">
                <a16:creationId xmlns:a16="http://schemas.microsoft.com/office/drawing/2014/main" id="{580C0318-0225-A2B2-C13A-A0F97ACAAF74}"/>
              </a:ext>
            </a:extLst>
          </p:cNvPr>
          <p:cNvCxnSpPr>
            <a:cxnSpLocks/>
            <a:stCxn id="96" idx="0"/>
            <a:endCxn id="70" idx="2"/>
          </p:cNvCxnSpPr>
          <p:nvPr/>
        </p:nvCxnSpPr>
        <p:spPr>
          <a:xfrm flipV="1">
            <a:off x="6253761" y="5952035"/>
            <a:ext cx="12" cy="2081466"/>
          </a:xfrm>
          <a:prstGeom prst="straightConnector1">
            <a:avLst/>
          </a:prstGeom>
          <a:ln w="19050">
            <a:solidFill>
              <a:srgbClr val="00B5EB"/>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75462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92" name="Group 91">
            <a:extLst>
              <a:ext uri="{FF2B5EF4-FFF2-40B4-BE49-F238E27FC236}">
                <a16:creationId xmlns:a16="http://schemas.microsoft.com/office/drawing/2014/main" id="{645160E5-823D-D962-2153-E108B0E904DB}"/>
              </a:ext>
            </a:extLst>
          </p:cNvPr>
          <p:cNvGrpSpPr/>
          <p:nvPr/>
        </p:nvGrpSpPr>
        <p:grpSpPr>
          <a:xfrm>
            <a:off x="5141544" y="669421"/>
            <a:ext cx="2224456" cy="1667379"/>
            <a:chOff x="2713828" y="2810443"/>
            <a:chExt cx="2224456" cy="1667379"/>
          </a:xfrm>
        </p:grpSpPr>
        <p:pic>
          <p:nvPicPr>
            <p:cNvPr id="93" name="Graphic 92">
              <a:extLst>
                <a:ext uri="{FF2B5EF4-FFF2-40B4-BE49-F238E27FC236}">
                  <a16:creationId xmlns:a16="http://schemas.microsoft.com/office/drawing/2014/main" id="{98C8539F-A4B7-CE44-DF41-C4C881FEFE5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3447680" y="2810443"/>
              <a:ext cx="756728" cy="1034710"/>
            </a:xfrm>
            <a:prstGeom prst="rect">
              <a:avLst/>
            </a:prstGeom>
          </p:spPr>
        </p:pic>
        <p:sp>
          <p:nvSpPr>
            <p:cNvPr id="94" name="TextBox 93">
              <a:extLst>
                <a:ext uri="{FF2B5EF4-FFF2-40B4-BE49-F238E27FC236}">
                  <a16:creationId xmlns:a16="http://schemas.microsoft.com/office/drawing/2014/main" id="{8D247774-BA99-96D0-EED6-B85C160B2A3E}"/>
                </a:ext>
              </a:extLst>
            </p:cNvPr>
            <p:cNvSpPr txBox="1"/>
            <p:nvPr/>
          </p:nvSpPr>
          <p:spPr>
            <a:xfrm>
              <a:off x="2713828" y="4016157"/>
              <a:ext cx="2224456"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NL" sz="2400" b="0" i="0" u="none" strike="noStrike" kern="1200" cap="none" spc="0" normalizeH="0" baseline="0" noProof="0" dirty="0">
                  <a:ln>
                    <a:noFill/>
                  </a:ln>
                  <a:solidFill>
                    <a:prstClr val="white">
                      <a:alpha val="50000"/>
                    </a:prstClr>
                  </a:solidFill>
                  <a:effectLst/>
                  <a:uLnTx/>
                  <a:uFillTx/>
                  <a:latin typeface="Segoe Pro" panose="020B0502040504020203" pitchFamily="34" charset="0"/>
                  <a:ea typeface="+mn-ea"/>
                  <a:cs typeface="+mn-cs"/>
                </a:rPr>
                <a:t>Reviews Source</a:t>
              </a:r>
            </a:p>
          </p:txBody>
        </p:sp>
      </p:grpSp>
      <p:grpSp>
        <p:nvGrpSpPr>
          <p:cNvPr id="115" name="Group 114">
            <a:extLst>
              <a:ext uri="{FF2B5EF4-FFF2-40B4-BE49-F238E27FC236}">
                <a16:creationId xmlns:a16="http://schemas.microsoft.com/office/drawing/2014/main" id="{0000FC35-8F50-A452-2459-035F2DCD02B0}"/>
              </a:ext>
            </a:extLst>
          </p:cNvPr>
          <p:cNvGrpSpPr/>
          <p:nvPr/>
        </p:nvGrpSpPr>
        <p:grpSpPr>
          <a:xfrm>
            <a:off x="5248433" y="3623766"/>
            <a:ext cx="2010679" cy="2328269"/>
            <a:chOff x="3579189" y="3581696"/>
            <a:chExt cx="2010679" cy="2328269"/>
          </a:xfrm>
        </p:grpSpPr>
        <p:sp>
          <p:nvSpPr>
            <p:cNvPr id="55" name="TextBox 54">
              <a:extLst>
                <a:ext uri="{FF2B5EF4-FFF2-40B4-BE49-F238E27FC236}">
                  <a16:creationId xmlns:a16="http://schemas.microsoft.com/office/drawing/2014/main" id="{812AAB10-996E-74E3-9673-A6727CC8E25E}"/>
                </a:ext>
              </a:extLst>
            </p:cNvPr>
            <p:cNvSpPr txBox="1"/>
            <p:nvPr/>
          </p:nvSpPr>
          <p:spPr>
            <a:xfrm>
              <a:off x="3579189" y="3581696"/>
              <a:ext cx="2010679"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NL" sz="2400" b="0" i="0" u="none" strike="noStrike" kern="1200" cap="none" spc="0" normalizeH="0" baseline="0" noProof="0" dirty="0">
                  <a:ln>
                    <a:noFill/>
                  </a:ln>
                  <a:solidFill>
                    <a:prstClr val="white"/>
                  </a:solidFill>
                  <a:effectLst/>
                  <a:uLnTx/>
                  <a:uFillTx/>
                  <a:latin typeface="Segoe Pro" panose="020B0502040504020203" pitchFamily="34" charset="0"/>
                  <a:ea typeface="+mn-ea"/>
                  <a:cs typeface="+mn-cs"/>
                </a:rPr>
                <a:t>Review </a:t>
              </a:r>
              <a:r>
                <a:rPr kumimoji="0" lang="nl-NL" sz="2400" b="0" i="0" u="none" strike="noStrike" kern="1200" cap="none" spc="0" normalizeH="0" baseline="0" noProof="0" dirty="0" err="1">
                  <a:ln>
                    <a:noFill/>
                  </a:ln>
                  <a:solidFill>
                    <a:prstClr val="white"/>
                  </a:solidFill>
                  <a:effectLst/>
                  <a:uLnTx/>
                  <a:uFillTx/>
                  <a:latin typeface="Segoe Pro" panose="020B0502040504020203" pitchFamily="34" charset="0"/>
                  <a:ea typeface="+mn-ea"/>
                  <a:cs typeface="+mn-cs"/>
                </a:rPr>
                <a:t>Parser</a:t>
              </a:r>
              <a:endParaRPr kumimoji="0" lang="nl-NL" sz="2400" b="0" i="0" u="none" strike="noStrike" kern="1200" cap="none" spc="0" normalizeH="0" baseline="0" noProof="0" dirty="0">
                <a:ln>
                  <a:noFill/>
                </a:ln>
                <a:solidFill>
                  <a:prstClr val="white"/>
                </a:solidFill>
                <a:effectLst/>
                <a:uLnTx/>
                <a:uFillTx/>
                <a:latin typeface="Segoe Pro" panose="020B0502040504020203" pitchFamily="34" charset="0"/>
                <a:ea typeface="+mn-ea"/>
                <a:cs typeface="+mn-cs"/>
              </a:endParaRPr>
            </a:p>
          </p:txBody>
        </p:sp>
        <p:sp>
          <p:nvSpPr>
            <p:cNvPr id="70" name="TextBox 69">
              <a:extLst>
                <a:ext uri="{FF2B5EF4-FFF2-40B4-BE49-F238E27FC236}">
                  <a16:creationId xmlns:a16="http://schemas.microsoft.com/office/drawing/2014/main" id="{EA705BC0-9C93-67FB-198A-65910C184967}"/>
                </a:ext>
              </a:extLst>
            </p:cNvPr>
            <p:cNvSpPr txBox="1"/>
            <p:nvPr/>
          </p:nvSpPr>
          <p:spPr>
            <a:xfrm>
              <a:off x="3790080" y="5448300"/>
              <a:ext cx="1588897"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NL" sz="2400" b="0" i="0" u="none" strike="noStrike" kern="1200" cap="none" spc="0" normalizeH="0" baseline="0" noProof="0" dirty="0" err="1">
                  <a:ln>
                    <a:noFill/>
                  </a:ln>
                  <a:solidFill>
                    <a:prstClr val="white"/>
                  </a:solidFill>
                  <a:effectLst/>
                  <a:uLnTx/>
                  <a:uFillTx/>
                  <a:latin typeface="Segoe Pro" panose="020B0502040504020203" pitchFamily="34" charset="0"/>
                  <a:ea typeface="+mn-ea"/>
                  <a:cs typeface="+mn-cs"/>
                </a:rPr>
                <a:t>Reddit</a:t>
              </a:r>
              <a:r>
                <a:rPr kumimoji="0" lang="nl-NL" sz="2400" b="0" i="0" u="none" strike="noStrike" kern="1200" cap="none" spc="0" normalizeH="0" baseline="0" noProof="0" dirty="0">
                  <a:ln>
                    <a:noFill/>
                  </a:ln>
                  <a:solidFill>
                    <a:prstClr val="white"/>
                  </a:solidFill>
                  <a:effectLst/>
                  <a:uLnTx/>
                  <a:uFillTx/>
                  <a:latin typeface="Segoe Pro" panose="020B0502040504020203" pitchFamily="34" charset="0"/>
                  <a:ea typeface="+mn-ea"/>
                  <a:cs typeface="+mn-cs"/>
                </a:rPr>
                <a:t> Bot</a:t>
              </a:r>
            </a:p>
          </p:txBody>
        </p:sp>
        <p:pic>
          <p:nvPicPr>
            <p:cNvPr id="87" name="Picture 86" descr="A blue and black logo&#10;&#10;Description automatically generated">
              <a:extLst>
                <a:ext uri="{FF2B5EF4-FFF2-40B4-BE49-F238E27FC236}">
                  <a16:creationId xmlns:a16="http://schemas.microsoft.com/office/drawing/2014/main" id="{C06A2A16-D86A-6399-8EA0-9FF2F4651304}"/>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20660" t="9104" r="22274" b="34614"/>
            <a:stretch/>
          </p:blipFill>
          <p:spPr>
            <a:xfrm>
              <a:off x="4041826" y="4223287"/>
              <a:ext cx="1085404" cy="1070488"/>
            </a:xfrm>
            <a:prstGeom prst="rect">
              <a:avLst/>
            </a:prstGeom>
          </p:spPr>
        </p:pic>
      </p:grpSp>
      <p:grpSp>
        <p:nvGrpSpPr>
          <p:cNvPr id="13" name="Group 12">
            <a:extLst>
              <a:ext uri="{FF2B5EF4-FFF2-40B4-BE49-F238E27FC236}">
                <a16:creationId xmlns:a16="http://schemas.microsoft.com/office/drawing/2014/main" id="{8F7C3CBC-819C-C0C9-2C5F-334363DF2390}"/>
              </a:ext>
            </a:extLst>
          </p:cNvPr>
          <p:cNvGrpSpPr/>
          <p:nvPr/>
        </p:nvGrpSpPr>
        <p:grpSpPr>
          <a:xfrm>
            <a:off x="3323979" y="4343400"/>
            <a:ext cx="914400" cy="1608635"/>
            <a:chOff x="3323979" y="4343400"/>
            <a:chExt cx="914400" cy="1608635"/>
          </a:xfrm>
        </p:grpSpPr>
        <p:pic>
          <p:nvPicPr>
            <p:cNvPr id="40" name="Graphic 39" descr="Stopwatch with solid fill">
              <a:extLst>
                <a:ext uri="{FF2B5EF4-FFF2-40B4-BE49-F238E27FC236}">
                  <a16:creationId xmlns:a16="http://schemas.microsoft.com/office/drawing/2014/main" id="{34BC7DF1-F3D6-FE4B-4440-8067AA4797A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323979" y="4343400"/>
              <a:ext cx="914400" cy="914400"/>
            </a:xfrm>
            <a:prstGeom prst="rect">
              <a:avLst/>
            </a:prstGeom>
          </p:spPr>
        </p:pic>
        <p:sp>
          <p:nvSpPr>
            <p:cNvPr id="88" name="TextBox 87">
              <a:extLst>
                <a:ext uri="{FF2B5EF4-FFF2-40B4-BE49-F238E27FC236}">
                  <a16:creationId xmlns:a16="http://schemas.microsoft.com/office/drawing/2014/main" id="{6B9C2A21-1603-8792-314F-90349A7C7D36}"/>
                </a:ext>
              </a:extLst>
            </p:cNvPr>
            <p:cNvSpPr txBox="1"/>
            <p:nvPr/>
          </p:nvSpPr>
          <p:spPr>
            <a:xfrm>
              <a:off x="3390303" y="5490370"/>
              <a:ext cx="781752"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NL" sz="2400" b="0" i="0" u="none" strike="noStrike" kern="1200" cap="none" spc="0" normalizeH="0" baseline="0" noProof="0" dirty="0" err="1">
                  <a:ln>
                    <a:noFill/>
                  </a:ln>
                  <a:solidFill>
                    <a:prstClr val="white">
                      <a:alpha val="50000"/>
                    </a:prstClr>
                  </a:solidFill>
                  <a:effectLst/>
                  <a:uLnTx/>
                  <a:uFillTx/>
                  <a:latin typeface="Segoe Pro" panose="020B0502040504020203" pitchFamily="34" charset="0"/>
                  <a:ea typeface="+mn-ea"/>
                  <a:cs typeface="+mn-cs"/>
                </a:rPr>
                <a:t>cron</a:t>
              </a:r>
              <a:endParaRPr kumimoji="0" lang="nl-NL" sz="2400" b="0" i="0" u="none" strike="noStrike" kern="1200" cap="none" spc="0" normalizeH="0" baseline="0" noProof="0" dirty="0">
                <a:ln>
                  <a:noFill/>
                </a:ln>
                <a:solidFill>
                  <a:prstClr val="white">
                    <a:alpha val="50000"/>
                  </a:prstClr>
                </a:solidFill>
                <a:effectLst/>
                <a:uLnTx/>
                <a:uFillTx/>
                <a:latin typeface="Segoe Pro" panose="020B0502040504020203" pitchFamily="34" charset="0"/>
                <a:ea typeface="+mn-ea"/>
                <a:cs typeface="+mn-cs"/>
              </a:endParaRPr>
            </a:p>
          </p:txBody>
        </p:sp>
      </p:grpSp>
      <p:grpSp>
        <p:nvGrpSpPr>
          <p:cNvPr id="95" name="Group 94">
            <a:extLst>
              <a:ext uri="{FF2B5EF4-FFF2-40B4-BE49-F238E27FC236}">
                <a16:creationId xmlns:a16="http://schemas.microsoft.com/office/drawing/2014/main" id="{930D0813-3887-AC1E-EC7A-1FFBE4FEA7D3}"/>
              </a:ext>
            </a:extLst>
          </p:cNvPr>
          <p:cNvGrpSpPr/>
          <p:nvPr/>
        </p:nvGrpSpPr>
        <p:grpSpPr>
          <a:xfrm>
            <a:off x="5724621" y="8033501"/>
            <a:ext cx="1058303" cy="1356187"/>
            <a:chOff x="3296904" y="3121635"/>
            <a:chExt cx="1058303" cy="1356187"/>
          </a:xfrm>
        </p:grpSpPr>
        <p:pic>
          <p:nvPicPr>
            <p:cNvPr id="96" name="Graphic 95">
              <a:extLst>
                <a:ext uri="{FF2B5EF4-FFF2-40B4-BE49-F238E27FC236}">
                  <a16:creationId xmlns:a16="http://schemas.microsoft.com/office/drawing/2014/main" id="{10ACEC0F-1D0E-5D36-F96E-B4DBD4741646}"/>
                </a:ext>
              </a:extLst>
            </p:cNvPr>
            <p:cNvPicPr>
              <a:picLocks noChangeAspect="1"/>
            </p:cNvPicPr>
            <p:nvPr/>
          </p:nvPicPr>
          <p:blipFill>
            <a:blip r:embed="rId8" cstate="print">
              <a:alphaModFix amt="50000"/>
              <a:extLst>
                <a:ext uri="{28A0092B-C50C-407E-A947-70E740481C1C}">
                  <a14:useLocalDpi xmlns:a14="http://schemas.microsoft.com/office/drawing/2010/main" val="0"/>
                </a:ext>
              </a:extLst>
            </a:blip>
            <a:srcRect/>
            <a:stretch/>
          </p:blipFill>
          <p:spPr>
            <a:xfrm>
              <a:off x="3447680" y="3121635"/>
              <a:ext cx="756728" cy="756728"/>
            </a:xfrm>
            <a:prstGeom prst="rect">
              <a:avLst/>
            </a:prstGeom>
            <a:solidFill>
              <a:schemeClr val="tx1">
                <a:alpha val="50000"/>
              </a:schemeClr>
            </a:solidFill>
          </p:spPr>
        </p:pic>
        <p:sp>
          <p:nvSpPr>
            <p:cNvPr id="97" name="TextBox 96">
              <a:extLst>
                <a:ext uri="{FF2B5EF4-FFF2-40B4-BE49-F238E27FC236}">
                  <a16:creationId xmlns:a16="http://schemas.microsoft.com/office/drawing/2014/main" id="{49624866-FEF4-0B8C-6D6E-AE6725492B4A}"/>
                </a:ext>
              </a:extLst>
            </p:cNvPr>
            <p:cNvSpPr txBox="1"/>
            <p:nvPr/>
          </p:nvSpPr>
          <p:spPr>
            <a:xfrm>
              <a:off x="3296904" y="4016157"/>
              <a:ext cx="1058303"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NL" sz="2400" b="0" i="0" u="none" strike="noStrike" kern="1200" cap="none" spc="0" normalizeH="0" baseline="0" noProof="0" dirty="0" err="1">
                  <a:ln>
                    <a:noFill/>
                  </a:ln>
                  <a:solidFill>
                    <a:prstClr val="white">
                      <a:alpha val="50000"/>
                    </a:prstClr>
                  </a:solidFill>
                  <a:effectLst/>
                  <a:uLnTx/>
                  <a:uFillTx/>
                  <a:latin typeface="Segoe Pro" panose="020B0502040504020203" pitchFamily="34" charset="0"/>
                  <a:ea typeface="+mn-ea"/>
                  <a:cs typeface="+mn-cs"/>
                </a:rPr>
                <a:t>Reddit</a:t>
              </a:r>
              <a:endParaRPr kumimoji="0" lang="nl-NL" sz="2400" b="0" i="0" u="none" strike="noStrike" kern="1200" cap="none" spc="0" normalizeH="0" baseline="0" noProof="0" dirty="0">
                <a:ln>
                  <a:noFill/>
                </a:ln>
                <a:solidFill>
                  <a:prstClr val="white">
                    <a:alpha val="50000"/>
                  </a:prstClr>
                </a:solidFill>
                <a:effectLst/>
                <a:uLnTx/>
                <a:uFillTx/>
                <a:latin typeface="Segoe Pro" panose="020B0502040504020203" pitchFamily="34" charset="0"/>
                <a:ea typeface="+mn-ea"/>
                <a:cs typeface="+mn-cs"/>
              </a:endParaRPr>
            </a:p>
          </p:txBody>
        </p:sp>
      </p:grpSp>
      <p:sp>
        <p:nvSpPr>
          <p:cNvPr id="6" name="Freeform 6"/>
          <p:cNvSpPr/>
          <p:nvPr/>
        </p:nvSpPr>
        <p:spPr>
          <a:xfrm>
            <a:off x="152400" y="9336506"/>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9"/>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cxnSp>
        <p:nvCxnSpPr>
          <p:cNvPr id="130" name="Straight Arrow Connector 129">
            <a:extLst>
              <a:ext uri="{FF2B5EF4-FFF2-40B4-BE49-F238E27FC236}">
                <a16:creationId xmlns:a16="http://schemas.microsoft.com/office/drawing/2014/main" id="{4DE6FFBF-8F11-7710-F3A9-463FBA3AD871}"/>
              </a:ext>
            </a:extLst>
          </p:cNvPr>
          <p:cNvCxnSpPr>
            <a:stCxn id="40" idx="3"/>
            <a:endCxn id="87" idx="1"/>
          </p:cNvCxnSpPr>
          <p:nvPr/>
        </p:nvCxnSpPr>
        <p:spPr>
          <a:xfrm>
            <a:off x="4238379" y="4800600"/>
            <a:ext cx="1472691" cy="1"/>
          </a:xfrm>
          <a:prstGeom prst="straightConnector1">
            <a:avLst/>
          </a:prstGeom>
          <a:ln w="1905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Straight Arrow Connector 130">
            <a:extLst>
              <a:ext uri="{FF2B5EF4-FFF2-40B4-BE49-F238E27FC236}">
                <a16:creationId xmlns:a16="http://schemas.microsoft.com/office/drawing/2014/main" id="{A5736531-7779-D620-68C2-1146AD1FCA2D}"/>
              </a:ext>
            </a:extLst>
          </p:cNvPr>
          <p:cNvCxnSpPr>
            <a:cxnSpLocks/>
            <a:stCxn id="4" idx="1"/>
            <a:endCxn id="87" idx="3"/>
          </p:cNvCxnSpPr>
          <p:nvPr/>
        </p:nvCxnSpPr>
        <p:spPr>
          <a:xfrm flipH="1">
            <a:off x="6796474" y="4800600"/>
            <a:ext cx="1978495" cy="1"/>
          </a:xfrm>
          <a:prstGeom prst="straightConnector1">
            <a:avLst/>
          </a:prstGeom>
          <a:ln w="1905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34" name="Straight Arrow Connector 133">
            <a:extLst>
              <a:ext uri="{FF2B5EF4-FFF2-40B4-BE49-F238E27FC236}">
                <a16:creationId xmlns:a16="http://schemas.microsoft.com/office/drawing/2014/main" id="{19AA842E-B4EC-0D32-6EAE-2A6FDF9F8704}"/>
              </a:ext>
            </a:extLst>
          </p:cNvPr>
          <p:cNvCxnSpPr>
            <a:cxnSpLocks/>
            <a:stCxn id="94" idx="2"/>
            <a:endCxn id="55" idx="0"/>
          </p:cNvCxnSpPr>
          <p:nvPr/>
        </p:nvCxnSpPr>
        <p:spPr>
          <a:xfrm>
            <a:off x="6253772" y="2336800"/>
            <a:ext cx="1" cy="1286966"/>
          </a:xfrm>
          <a:prstGeom prst="straightConnector1">
            <a:avLst/>
          </a:prstGeom>
          <a:ln w="1905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a:extLst>
              <a:ext uri="{FF2B5EF4-FFF2-40B4-BE49-F238E27FC236}">
                <a16:creationId xmlns:a16="http://schemas.microsoft.com/office/drawing/2014/main" id="{580C0318-0225-A2B2-C13A-A0F97ACAAF74}"/>
              </a:ext>
            </a:extLst>
          </p:cNvPr>
          <p:cNvCxnSpPr>
            <a:cxnSpLocks/>
            <a:stCxn id="96" idx="0"/>
            <a:endCxn id="70" idx="2"/>
          </p:cNvCxnSpPr>
          <p:nvPr/>
        </p:nvCxnSpPr>
        <p:spPr>
          <a:xfrm flipV="1">
            <a:off x="6253761" y="5952035"/>
            <a:ext cx="12" cy="2081466"/>
          </a:xfrm>
          <a:prstGeom prst="straightConnector1">
            <a:avLst/>
          </a:prstGeom>
          <a:ln w="19050">
            <a:solidFill>
              <a:srgbClr val="00B5EB"/>
            </a:solidFill>
            <a:tailEnd type="triangle"/>
          </a:ln>
        </p:spPr>
        <p:style>
          <a:lnRef idx="1">
            <a:schemeClr val="accent1"/>
          </a:lnRef>
          <a:fillRef idx="0">
            <a:schemeClr val="accent1"/>
          </a:fillRef>
          <a:effectRef idx="0">
            <a:schemeClr val="accent1"/>
          </a:effectRef>
          <a:fontRef idx="minor">
            <a:schemeClr val="tx1"/>
          </a:fontRef>
        </p:style>
      </p:cxnSp>
      <p:grpSp>
        <p:nvGrpSpPr>
          <p:cNvPr id="3" name="Group 2">
            <a:extLst>
              <a:ext uri="{FF2B5EF4-FFF2-40B4-BE49-F238E27FC236}">
                <a16:creationId xmlns:a16="http://schemas.microsoft.com/office/drawing/2014/main" id="{15CF6DC8-1473-E928-F783-D197A2FAA7C5}"/>
              </a:ext>
            </a:extLst>
          </p:cNvPr>
          <p:cNvGrpSpPr/>
          <p:nvPr/>
        </p:nvGrpSpPr>
        <p:grpSpPr>
          <a:xfrm>
            <a:off x="8479753" y="4529435"/>
            <a:ext cx="2274983" cy="1422600"/>
            <a:chOff x="8479753" y="4529435"/>
            <a:chExt cx="2274983" cy="1422600"/>
          </a:xfrm>
        </p:grpSpPr>
        <p:pic>
          <p:nvPicPr>
            <p:cNvPr id="4" name="Graphic 77">
              <a:extLst>
                <a:ext uri="{FF2B5EF4-FFF2-40B4-BE49-F238E27FC236}">
                  <a16:creationId xmlns:a16="http://schemas.microsoft.com/office/drawing/2014/main" id="{54980180-366B-0CDF-1652-A36A6DEF522D}"/>
                </a:ext>
              </a:extLst>
            </p:cNvPr>
            <p:cNvPicPr>
              <a:picLocks noChangeAspect="1"/>
            </p:cNvPicPr>
            <p:nvPr/>
          </p:nvPicPr>
          <p:blipFill>
            <a:blip r:embed="rId10" cstate="print">
              <a:extLst>
                <a:ext uri="{28A0092B-C50C-407E-A947-70E740481C1C}">
                  <a14:useLocalDpi xmlns:a14="http://schemas.microsoft.com/office/drawing/2010/main" val="0"/>
                </a:ext>
              </a:extLst>
            </a:blip>
            <a:srcRect/>
            <a:stretch/>
          </p:blipFill>
          <p:spPr>
            <a:xfrm>
              <a:off x="8774969" y="4529435"/>
              <a:ext cx="1684552" cy="542330"/>
            </a:xfrm>
            <a:prstGeom prst="rect">
              <a:avLst/>
            </a:prstGeom>
          </p:spPr>
        </p:pic>
        <p:sp>
          <p:nvSpPr>
            <p:cNvPr id="5" name="TextBox 4">
              <a:extLst>
                <a:ext uri="{FF2B5EF4-FFF2-40B4-BE49-F238E27FC236}">
                  <a16:creationId xmlns:a16="http://schemas.microsoft.com/office/drawing/2014/main" id="{F7101123-4C21-1E5B-748D-D67196FD0BB3}"/>
                </a:ext>
              </a:extLst>
            </p:cNvPr>
            <p:cNvSpPr txBox="1"/>
            <p:nvPr/>
          </p:nvSpPr>
          <p:spPr>
            <a:xfrm>
              <a:off x="8479753" y="5490370"/>
              <a:ext cx="2274983"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NL" sz="2400" b="0" i="0" u="none" strike="noStrike" kern="1200" cap="none" spc="0" normalizeH="0" baseline="0" noProof="0" dirty="0">
                  <a:ln>
                    <a:noFill/>
                  </a:ln>
                  <a:solidFill>
                    <a:prstClr val="white"/>
                  </a:solidFill>
                  <a:effectLst/>
                  <a:uLnTx/>
                  <a:uFillTx/>
                  <a:latin typeface="Segoe Pro" panose="020B0502040504020203" pitchFamily="34" charset="0"/>
                  <a:ea typeface="+mn-ea"/>
                  <a:cs typeface="+mn-cs"/>
                </a:rPr>
                <a:t>Whisky Reviews</a:t>
              </a:r>
            </a:p>
          </p:txBody>
        </p:sp>
      </p:grpSp>
      <p:cxnSp>
        <p:nvCxnSpPr>
          <p:cNvPr id="2" name="Connector: Curved 1">
            <a:extLst>
              <a:ext uri="{FF2B5EF4-FFF2-40B4-BE49-F238E27FC236}">
                <a16:creationId xmlns:a16="http://schemas.microsoft.com/office/drawing/2014/main" id="{C16A9252-EF89-B07E-1777-58CCE3239DBE}"/>
              </a:ext>
            </a:extLst>
          </p:cNvPr>
          <p:cNvCxnSpPr>
            <a:cxnSpLocks/>
            <a:endCxn id="11" idx="1"/>
          </p:cNvCxnSpPr>
          <p:nvPr/>
        </p:nvCxnSpPr>
        <p:spPr>
          <a:xfrm>
            <a:off x="6614206" y="5071765"/>
            <a:ext cx="2499950" cy="2067408"/>
          </a:xfrm>
          <a:prstGeom prst="curvedConnector3">
            <a:avLst/>
          </a:prstGeom>
          <a:ln w="19050">
            <a:solidFill>
              <a:srgbClr val="9367E4"/>
            </a:solidFill>
            <a:tailEnd type="triangl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7B49866A-3FA0-FE7D-D790-362229CF1350}"/>
              </a:ext>
            </a:extLst>
          </p:cNvPr>
          <p:cNvGrpSpPr/>
          <p:nvPr/>
        </p:nvGrpSpPr>
        <p:grpSpPr>
          <a:xfrm>
            <a:off x="6332892" y="4143783"/>
            <a:ext cx="598464" cy="598464"/>
            <a:chOff x="6331290" y="3884245"/>
            <a:chExt cx="1034710" cy="1034710"/>
          </a:xfrm>
        </p:grpSpPr>
        <p:sp>
          <p:nvSpPr>
            <p:cNvPr id="8" name="Oval 7">
              <a:extLst>
                <a:ext uri="{FF2B5EF4-FFF2-40B4-BE49-F238E27FC236}">
                  <a16:creationId xmlns:a16="http://schemas.microsoft.com/office/drawing/2014/main" id="{64D2F885-1F22-48A1-B1FD-E9CFEB496289}"/>
                </a:ext>
              </a:extLst>
            </p:cNvPr>
            <p:cNvSpPr/>
            <p:nvPr/>
          </p:nvSpPr>
          <p:spPr>
            <a:xfrm>
              <a:off x="6331290" y="3884245"/>
              <a:ext cx="1034710" cy="1034710"/>
            </a:xfrm>
            <a:prstGeom prst="ellipse">
              <a:avLst/>
            </a:prstGeom>
            <a:solidFill>
              <a:schemeClr val="tx1">
                <a:lumMod val="85000"/>
                <a:lumOff val="15000"/>
              </a:schemeClr>
            </a:solidFill>
            <a:ln w="3175">
              <a:solidFill>
                <a:srgbClr val="FFD70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9" name="Graphic 8">
              <a:extLst>
                <a:ext uri="{FF2B5EF4-FFF2-40B4-BE49-F238E27FC236}">
                  <a16:creationId xmlns:a16="http://schemas.microsoft.com/office/drawing/2014/main" id="{D0AFA738-9863-010C-5774-5286491F84E9}"/>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6562756" y="4115711"/>
              <a:ext cx="571779" cy="571778"/>
            </a:xfrm>
            <a:prstGeom prst="rect">
              <a:avLst/>
            </a:prstGeom>
          </p:spPr>
        </p:pic>
      </p:grpSp>
      <p:grpSp>
        <p:nvGrpSpPr>
          <p:cNvPr id="10" name="Group 9">
            <a:extLst>
              <a:ext uri="{FF2B5EF4-FFF2-40B4-BE49-F238E27FC236}">
                <a16:creationId xmlns:a16="http://schemas.microsoft.com/office/drawing/2014/main" id="{4BD2D40E-3A4D-17CA-1543-ACDE89AA7CB5}"/>
              </a:ext>
            </a:extLst>
          </p:cNvPr>
          <p:cNvGrpSpPr/>
          <p:nvPr/>
        </p:nvGrpSpPr>
        <p:grpSpPr>
          <a:xfrm>
            <a:off x="8479753" y="6621818"/>
            <a:ext cx="2303516" cy="1725825"/>
            <a:chOff x="8479753" y="6621818"/>
            <a:chExt cx="2303516" cy="1725825"/>
          </a:xfrm>
        </p:grpSpPr>
        <p:pic>
          <p:nvPicPr>
            <p:cNvPr id="11" name="Graphic 10">
              <a:extLst>
                <a:ext uri="{FF2B5EF4-FFF2-40B4-BE49-F238E27FC236}">
                  <a16:creationId xmlns:a16="http://schemas.microsoft.com/office/drawing/2014/main" id="{41630BC3-B1CA-26EE-3A5F-8D41F4397641}"/>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p:blipFill>
          <p:spPr>
            <a:xfrm>
              <a:off x="9114156" y="6621818"/>
              <a:ext cx="1034710" cy="1034710"/>
            </a:xfrm>
            <a:prstGeom prst="rect">
              <a:avLst/>
            </a:prstGeom>
          </p:spPr>
        </p:pic>
        <p:sp>
          <p:nvSpPr>
            <p:cNvPr id="12" name="TextBox 11">
              <a:extLst>
                <a:ext uri="{FF2B5EF4-FFF2-40B4-BE49-F238E27FC236}">
                  <a16:creationId xmlns:a16="http://schemas.microsoft.com/office/drawing/2014/main" id="{3FD64F91-97A9-8BBA-01BD-76BBA84DACBD}"/>
                </a:ext>
              </a:extLst>
            </p:cNvPr>
            <p:cNvSpPr txBox="1"/>
            <p:nvPr/>
          </p:nvSpPr>
          <p:spPr>
            <a:xfrm>
              <a:off x="8479753" y="7885978"/>
              <a:ext cx="2303516" cy="461665"/>
            </a:xfrm>
            <a:prstGeom prst="rect">
              <a:avLst/>
            </a:prstGeom>
            <a:noFill/>
          </p:spPr>
          <p:txBody>
            <a:bodyPr wrap="none" rtlCol="0">
              <a:spAutoFit/>
            </a:bodyPr>
            <a:lstStyle/>
            <a:p>
              <a:pPr algn="ctr"/>
              <a:r>
                <a:rPr lang="nl-NL" sz="2400" dirty="0" err="1">
                  <a:solidFill>
                    <a:schemeClr val="bg1"/>
                  </a:solidFill>
                  <a:latin typeface="Segoe Pro" panose="020B0502040504020203" pitchFamily="34" charset="0"/>
                </a:rPr>
                <a:t>Errors</a:t>
              </a:r>
              <a:r>
                <a:rPr lang="nl-NL" sz="2400" dirty="0">
                  <a:solidFill>
                    <a:schemeClr val="bg1"/>
                  </a:solidFill>
                  <a:latin typeface="Segoe Pro" panose="020B0502040504020203" pitchFamily="34" charset="0"/>
                </a:rPr>
                <a:t> &amp; </a:t>
              </a:r>
              <a:r>
                <a:rPr lang="nl-NL" sz="2400" dirty="0" err="1">
                  <a:solidFill>
                    <a:schemeClr val="bg1"/>
                  </a:solidFill>
                  <a:latin typeface="Segoe Pro" panose="020B0502040504020203" pitchFamily="34" charset="0"/>
                </a:rPr>
                <a:t>Metrics</a:t>
              </a:r>
              <a:endParaRPr lang="nl-NL" sz="2400" dirty="0">
                <a:solidFill>
                  <a:schemeClr val="bg1"/>
                </a:solidFill>
                <a:latin typeface="Segoe Pro" panose="020B0502040504020203" pitchFamily="34" charset="0"/>
              </a:endParaRPr>
            </a:p>
          </p:txBody>
        </p:sp>
      </p:grpSp>
    </p:spTree>
    <p:extLst>
      <p:ext uri="{BB962C8B-B14F-4D97-AF65-F5344CB8AC3E}">
        <p14:creationId xmlns:p14="http://schemas.microsoft.com/office/powerpoint/2010/main" val="39372014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par>
                                <p:cTn id="13" presetID="10"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92" name="Group 91">
            <a:extLst>
              <a:ext uri="{FF2B5EF4-FFF2-40B4-BE49-F238E27FC236}">
                <a16:creationId xmlns:a16="http://schemas.microsoft.com/office/drawing/2014/main" id="{645160E5-823D-D962-2153-E108B0E904DB}"/>
              </a:ext>
            </a:extLst>
          </p:cNvPr>
          <p:cNvGrpSpPr/>
          <p:nvPr/>
        </p:nvGrpSpPr>
        <p:grpSpPr>
          <a:xfrm>
            <a:off x="5141544" y="669421"/>
            <a:ext cx="2224456" cy="1667379"/>
            <a:chOff x="2713828" y="2810443"/>
            <a:chExt cx="2224456" cy="1667379"/>
          </a:xfrm>
        </p:grpSpPr>
        <p:pic>
          <p:nvPicPr>
            <p:cNvPr id="93" name="Graphic 92">
              <a:extLst>
                <a:ext uri="{FF2B5EF4-FFF2-40B4-BE49-F238E27FC236}">
                  <a16:creationId xmlns:a16="http://schemas.microsoft.com/office/drawing/2014/main" id="{98C8539F-A4B7-CE44-DF41-C4C881FEFE5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3447680" y="2810443"/>
              <a:ext cx="756728" cy="1034710"/>
            </a:xfrm>
            <a:prstGeom prst="rect">
              <a:avLst/>
            </a:prstGeom>
          </p:spPr>
        </p:pic>
        <p:sp>
          <p:nvSpPr>
            <p:cNvPr id="94" name="TextBox 93">
              <a:extLst>
                <a:ext uri="{FF2B5EF4-FFF2-40B4-BE49-F238E27FC236}">
                  <a16:creationId xmlns:a16="http://schemas.microsoft.com/office/drawing/2014/main" id="{8D247774-BA99-96D0-EED6-B85C160B2A3E}"/>
                </a:ext>
              </a:extLst>
            </p:cNvPr>
            <p:cNvSpPr txBox="1"/>
            <p:nvPr/>
          </p:nvSpPr>
          <p:spPr>
            <a:xfrm>
              <a:off x="2713828" y="4016157"/>
              <a:ext cx="2224456"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NL" sz="2400" b="0" i="0" u="none" strike="noStrike" kern="1200" cap="none" spc="0" normalizeH="0" baseline="0" noProof="0" dirty="0">
                  <a:ln>
                    <a:noFill/>
                  </a:ln>
                  <a:solidFill>
                    <a:prstClr val="white"/>
                  </a:solidFill>
                  <a:effectLst/>
                  <a:uLnTx/>
                  <a:uFillTx/>
                  <a:latin typeface="Segoe Pro" panose="020B0502040504020203" pitchFamily="34" charset="0"/>
                  <a:ea typeface="+mn-ea"/>
                  <a:cs typeface="+mn-cs"/>
                </a:rPr>
                <a:t>Reviews Source</a:t>
              </a:r>
            </a:p>
          </p:txBody>
        </p:sp>
      </p:grpSp>
      <p:grpSp>
        <p:nvGrpSpPr>
          <p:cNvPr id="123" name="Group 122">
            <a:extLst>
              <a:ext uri="{FF2B5EF4-FFF2-40B4-BE49-F238E27FC236}">
                <a16:creationId xmlns:a16="http://schemas.microsoft.com/office/drawing/2014/main" id="{AFE41B8D-1781-EBB9-6E99-741A046504E6}"/>
              </a:ext>
            </a:extLst>
          </p:cNvPr>
          <p:cNvGrpSpPr/>
          <p:nvPr/>
        </p:nvGrpSpPr>
        <p:grpSpPr>
          <a:xfrm>
            <a:off x="8479753" y="4283245"/>
            <a:ext cx="2274983" cy="1668790"/>
            <a:chOff x="8479753" y="4283245"/>
            <a:chExt cx="2274983" cy="1668790"/>
          </a:xfrm>
        </p:grpSpPr>
        <p:pic>
          <p:nvPicPr>
            <p:cNvPr id="78" name="Graphic 77">
              <a:extLst>
                <a:ext uri="{FF2B5EF4-FFF2-40B4-BE49-F238E27FC236}">
                  <a16:creationId xmlns:a16="http://schemas.microsoft.com/office/drawing/2014/main" id="{F44C1586-49FB-7E76-9610-BF4111E03FF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9099890" y="4283245"/>
              <a:ext cx="1034710" cy="1034710"/>
            </a:xfrm>
            <a:prstGeom prst="rect">
              <a:avLst/>
            </a:prstGeom>
          </p:spPr>
        </p:pic>
        <p:sp>
          <p:nvSpPr>
            <p:cNvPr id="79" name="TextBox 78">
              <a:extLst>
                <a:ext uri="{FF2B5EF4-FFF2-40B4-BE49-F238E27FC236}">
                  <a16:creationId xmlns:a16="http://schemas.microsoft.com/office/drawing/2014/main" id="{8D4742FA-E28A-4916-B99D-61D7BB69A189}"/>
                </a:ext>
              </a:extLst>
            </p:cNvPr>
            <p:cNvSpPr txBox="1"/>
            <p:nvPr/>
          </p:nvSpPr>
          <p:spPr>
            <a:xfrm>
              <a:off x="8479753" y="5490370"/>
              <a:ext cx="2274983"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NL" sz="2400" b="0" i="0" u="none" strike="noStrike" kern="1200" cap="none" spc="0" normalizeH="0" baseline="0" noProof="0" dirty="0">
                  <a:ln>
                    <a:noFill/>
                  </a:ln>
                  <a:solidFill>
                    <a:prstClr val="white"/>
                  </a:solidFill>
                  <a:effectLst/>
                  <a:uLnTx/>
                  <a:uFillTx/>
                  <a:latin typeface="Segoe Pro" panose="020B0502040504020203" pitchFamily="34" charset="0"/>
                  <a:ea typeface="+mn-ea"/>
                  <a:cs typeface="+mn-cs"/>
                </a:rPr>
                <a:t>Whisky Reviews</a:t>
              </a:r>
            </a:p>
          </p:txBody>
        </p:sp>
      </p:grpSp>
      <p:pic>
        <p:nvPicPr>
          <p:cNvPr id="40" name="Graphic 39" descr="Stopwatch with solid fill">
            <a:extLst>
              <a:ext uri="{FF2B5EF4-FFF2-40B4-BE49-F238E27FC236}">
                <a16:creationId xmlns:a16="http://schemas.microsoft.com/office/drawing/2014/main" id="{34BC7DF1-F3D6-FE4B-4440-8067AA4797A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323979" y="4343400"/>
            <a:ext cx="914400" cy="914400"/>
          </a:xfrm>
          <a:prstGeom prst="rect">
            <a:avLst/>
          </a:prstGeom>
        </p:spPr>
      </p:pic>
      <p:sp>
        <p:nvSpPr>
          <p:cNvPr id="88" name="TextBox 87">
            <a:extLst>
              <a:ext uri="{FF2B5EF4-FFF2-40B4-BE49-F238E27FC236}">
                <a16:creationId xmlns:a16="http://schemas.microsoft.com/office/drawing/2014/main" id="{6B9C2A21-1603-8792-314F-90349A7C7D36}"/>
              </a:ext>
            </a:extLst>
          </p:cNvPr>
          <p:cNvSpPr txBox="1"/>
          <p:nvPr/>
        </p:nvSpPr>
        <p:spPr>
          <a:xfrm>
            <a:off x="3333781" y="5490370"/>
            <a:ext cx="894797"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ro-RO" sz="2400" b="0" i="0" u="none" strike="noStrike" kern="1200" cap="none" spc="0" normalizeH="0" baseline="0" noProof="0" dirty="0">
                <a:ln>
                  <a:noFill/>
                </a:ln>
                <a:solidFill>
                  <a:prstClr val="white"/>
                </a:solidFill>
                <a:effectLst/>
                <a:uLnTx/>
                <a:uFillTx/>
                <a:latin typeface="Segoe Pro" panose="020B0502040504020203" pitchFamily="34" charset="0"/>
                <a:ea typeface="+mn-ea"/>
                <a:cs typeface="+mn-cs"/>
              </a:rPr>
              <a:t>timer</a:t>
            </a:r>
            <a:endParaRPr kumimoji="0" lang="nl-NL" sz="2400" b="0" i="0" u="none" strike="noStrike" kern="1200" cap="none" spc="0" normalizeH="0" baseline="0" noProof="0" dirty="0">
              <a:ln>
                <a:noFill/>
              </a:ln>
              <a:solidFill>
                <a:prstClr val="white"/>
              </a:solidFill>
              <a:effectLst/>
              <a:uLnTx/>
              <a:uFillTx/>
              <a:latin typeface="Segoe Pro" panose="020B0502040504020203" pitchFamily="34" charset="0"/>
              <a:ea typeface="+mn-ea"/>
              <a:cs typeface="+mn-cs"/>
            </a:endParaRPr>
          </a:p>
        </p:txBody>
      </p:sp>
      <p:grpSp>
        <p:nvGrpSpPr>
          <p:cNvPr id="95" name="Group 94">
            <a:extLst>
              <a:ext uri="{FF2B5EF4-FFF2-40B4-BE49-F238E27FC236}">
                <a16:creationId xmlns:a16="http://schemas.microsoft.com/office/drawing/2014/main" id="{930D0813-3887-AC1E-EC7A-1FFBE4FEA7D3}"/>
              </a:ext>
            </a:extLst>
          </p:cNvPr>
          <p:cNvGrpSpPr/>
          <p:nvPr/>
        </p:nvGrpSpPr>
        <p:grpSpPr>
          <a:xfrm>
            <a:off x="5724621" y="8033501"/>
            <a:ext cx="1058303" cy="1356187"/>
            <a:chOff x="3296904" y="3121635"/>
            <a:chExt cx="1058303" cy="1356187"/>
          </a:xfrm>
        </p:grpSpPr>
        <p:pic>
          <p:nvPicPr>
            <p:cNvPr id="96" name="Graphic 95">
              <a:extLst>
                <a:ext uri="{FF2B5EF4-FFF2-40B4-BE49-F238E27FC236}">
                  <a16:creationId xmlns:a16="http://schemas.microsoft.com/office/drawing/2014/main" id="{10ACEC0F-1D0E-5D36-F96E-B4DBD4741646}"/>
                </a:ext>
              </a:extLst>
            </p:cNvPr>
            <p:cNvPicPr>
              <a:picLocks noChangeAspect="1"/>
            </p:cNvPicPr>
            <p:nvPr/>
          </p:nvPicPr>
          <p:blipFill>
            <a:blip r:embed="rId9" cstate="print">
              <a:extLst>
                <a:ext uri="{28A0092B-C50C-407E-A947-70E740481C1C}">
                  <a14:useLocalDpi xmlns:a14="http://schemas.microsoft.com/office/drawing/2010/main" val="0"/>
                </a:ext>
              </a:extLst>
            </a:blip>
            <a:srcRect/>
            <a:stretch/>
          </p:blipFill>
          <p:spPr>
            <a:xfrm>
              <a:off x="3447680" y="3121635"/>
              <a:ext cx="756728" cy="756728"/>
            </a:xfrm>
            <a:prstGeom prst="rect">
              <a:avLst/>
            </a:prstGeom>
          </p:spPr>
        </p:pic>
        <p:sp>
          <p:nvSpPr>
            <p:cNvPr id="97" name="TextBox 96">
              <a:extLst>
                <a:ext uri="{FF2B5EF4-FFF2-40B4-BE49-F238E27FC236}">
                  <a16:creationId xmlns:a16="http://schemas.microsoft.com/office/drawing/2014/main" id="{49624866-FEF4-0B8C-6D6E-AE6725492B4A}"/>
                </a:ext>
              </a:extLst>
            </p:cNvPr>
            <p:cNvSpPr txBox="1"/>
            <p:nvPr/>
          </p:nvSpPr>
          <p:spPr>
            <a:xfrm>
              <a:off x="3296904" y="4016157"/>
              <a:ext cx="1058303"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NL" sz="2400" b="0" i="0" u="none" strike="noStrike" kern="1200" cap="none" spc="0" normalizeH="0" baseline="0" noProof="0" dirty="0" err="1">
                  <a:ln>
                    <a:noFill/>
                  </a:ln>
                  <a:solidFill>
                    <a:prstClr val="white"/>
                  </a:solidFill>
                  <a:effectLst/>
                  <a:uLnTx/>
                  <a:uFillTx/>
                  <a:latin typeface="Segoe Pro" panose="020B0502040504020203" pitchFamily="34" charset="0"/>
                  <a:ea typeface="+mn-ea"/>
                  <a:cs typeface="+mn-cs"/>
                </a:rPr>
                <a:t>Reddit</a:t>
              </a:r>
              <a:endParaRPr kumimoji="0" lang="nl-NL" sz="2400" b="0" i="0" u="none" strike="noStrike" kern="1200" cap="none" spc="0" normalizeH="0" baseline="0" noProof="0" dirty="0">
                <a:ln>
                  <a:noFill/>
                </a:ln>
                <a:solidFill>
                  <a:prstClr val="white"/>
                </a:solidFill>
                <a:effectLst/>
                <a:uLnTx/>
                <a:uFillTx/>
                <a:latin typeface="Segoe Pro" panose="020B0502040504020203" pitchFamily="34" charset="0"/>
                <a:ea typeface="+mn-ea"/>
                <a:cs typeface="+mn-cs"/>
              </a:endParaRPr>
            </a:p>
          </p:txBody>
        </p:sp>
      </p:grpSp>
      <p:sp>
        <p:nvSpPr>
          <p:cNvPr id="6" name="Freeform 6"/>
          <p:cNvSpPr/>
          <p:nvPr/>
        </p:nvSpPr>
        <p:spPr>
          <a:xfrm>
            <a:off x="152400" y="9336506"/>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10"/>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cxnSp>
        <p:nvCxnSpPr>
          <p:cNvPr id="134" name="Straight Arrow Connector 133">
            <a:extLst>
              <a:ext uri="{FF2B5EF4-FFF2-40B4-BE49-F238E27FC236}">
                <a16:creationId xmlns:a16="http://schemas.microsoft.com/office/drawing/2014/main" id="{19AA842E-B4EC-0D32-6EAE-2A6FDF9F8704}"/>
              </a:ext>
            </a:extLst>
          </p:cNvPr>
          <p:cNvCxnSpPr>
            <a:cxnSpLocks/>
            <a:stCxn id="94" idx="2"/>
            <a:endCxn id="3" idx="0"/>
          </p:cNvCxnSpPr>
          <p:nvPr/>
        </p:nvCxnSpPr>
        <p:spPr>
          <a:xfrm>
            <a:off x="6253772" y="2336800"/>
            <a:ext cx="7371" cy="964511"/>
          </a:xfrm>
          <a:prstGeom prst="straightConnector1">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a:extLst>
              <a:ext uri="{FF2B5EF4-FFF2-40B4-BE49-F238E27FC236}">
                <a16:creationId xmlns:a16="http://schemas.microsoft.com/office/drawing/2014/main" id="{580C0318-0225-A2B2-C13A-A0F97ACAAF74}"/>
              </a:ext>
            </a:extLst>
          </p:cNvPr>
          <p:cNvCxnSpPr>
            <a:cxnSpLocks/>
            <a:stCxn id="96" idx="0"/>
          </p:cNvCxnSpPr>
          <p:nvPr/>
        </p:nvCxnSpPr>
        <p:spPr>
          <a:xfrm flipV="1">
            <a:off x="6253761" y="6667500"/>
            <a:ext cx="0" cy="1366001"/>
          </a:xfrm>
          <a:prstGeom prst="straightConnector1">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B33598BA-824F-6CB6-0E3B-29AB0F78E108}"/>
              </a:ext>
            </a:extLst>
          </p:cNvPr>
          <p:cNvGrpSpPr/>
          <p:nvPr/>
        </p:nvGrpSpPr>
        <p:grpSpPr>
          <a:xfrm>
            <a:off x="5255804" y="3301311"/>
            <a:ext cx="2010679" cy="1474264"/>
            <a:chOff x="2820705" y="2810443"/>
            <a:chExt cx="2010679" cy="1474264"/>
          </a:xfrm>
        </p:grpSpPr>
        <p:pic>
          <p:nvPicPr>
            <p:cNvPr id="3" name="Graphic 2">
              <a:extLst>
                <a:ext uri="{FF2B5EF4-FFF2-40B4-BE49-F238E27FC236}">
                  <a16:creationId xmlns:a16="http://schemas.microsoft.com/office/drawing/2014/main" id="{78BA46F2-9024-0F59-8C19-BF1B51B38501}"/>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3308688" y="2810443"/>
              <a:ext cx="1034712" cy="1034710"/>
            </a:xfrm>
            <a:prstGeom prst="rect">
              <a:avLst/>
            </a:prstGeom>
          </p:spPr>
        </p:pic>
        <p:sp>
          <p:nvSpPr>
            <p:cNvPr id="4" name="TextBox 3">
              <a:extLst>
                <a:ext uri="{FF2B5EF4-FFF2-40B4-BE49-F238E27FC236}">
                  <a16:creationId xmlns:a16="http://schemas.microsoft.com/office/drawing/2014/main" id="{0CD94779-05AA-F4CA-9C77-1846A177EF73}"/>
                </a:ext>
              </a:extLst>
            </p:cNvPr>
            <p:cNvSpPr txBox="1"/>
            <p:nvPr/>
          </p:nvSpPr>
          <p:spPr>
            <a:xfrm>
              <a:off x="2820705" y="3823042"/>
              <a:ext cx="2010679"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NL" sz="2400" b="0" i="0" u="none" strike="noStrike" kern="1200" cap="none" spc="0" normalizeH="0" baseline="0" noProof="0" dirty="0">
                  <a:ln>
                    <a:noFill/>
                  </a:ln>
                  <a:solidFill>
                    <a:prstClr val="white"/>
                  </a:solidFill>
                  <a:effectLst/>
                  <a:uLnTx/>
                  <a:uFillTx/>
                  <a:latin typeface="Segoe Pro" panose="020B0502040504020203" pitchFamily="34" charset="0"/>
                  <a:ea typeface="+mn-ea"/>
                  <a:cs typeface="+mn-cs"/>
                </a:rPr>
                <a:t>Review </a:t>
              </a:r>
              <a:r>
                <a:rPr kumimoji="0" lang="nl-NL" sz="2400" b="0" i="0" u="none" strike="noStrike" kern="1200" cap="none" spc="0" normalizeH="0" baseline="0" noProof="0" dirty="0" err="1">
                  <a:ln>
                    <a:noFill/>
                  </a:ln>
                  <a:solidFill>
                    <a:prstClr val="white"/>
                  </a:solidFill>
                  <a:effectLst/>
                  <a:uLnTx/>
                  <a:uFillTx/>
                  <a:latin typeface="Segoe Pro" panose="020B0502040504020203" pitchFamily="34" charset="0"/>
                  <a:ea typeface="+mn-ea"/>
                  <a:cs typeface="+mn-cs"/>
                </a:rPr>
                <a:t>Parser</a:t>
              </a:r>
              <a:endParaRPr kumimoji="0" lang="nl-NL" sz="2400" b="0" i="0" u="none" strike="noStrike" kern="1200" cap="none" spc="0" normalizeH="0" baseline="0" noProof="0" dirty="0">
                <a:ln>
                  <a:noFill/>
                </a:ln>
                <a:solidFill>
                  <a:prstClr val="white"/>
                </a:solidFill>
                <a:effectLst/>
                <a:uLnTx/>
                <a:uFillTx/>
                <a:latin typeface="Segoe Pro" panose="020B0502040504020203" pitchFamily="34" charset="0"/>
                <a:ea typeface="+mn-ea"/>
                <a:cs typeface="+mn-cs"/>
              </a:endParaRPr>
            </a:p>
          </p:txBody>
        </p:sp>
      </p:grpSp>
      <p:grpSp>
        <p:nvGrpSpPr>
          <p:cNvPr id="5" name="Group 4">
            <a:extLst>
              <a:ext uri="{FF2B5EF4-FFF2-40B4-BE49-F238E27FC236}">
                <a16:creationId xmlns:a16="http://schemas.microsoft.com/office/drawing/2014/main" id="{48EC27FC-94C7-2786-072F-F5ADEF50D992}"/>
              </a:ext>
            </a:extLst>
          </p:cNvPr>
          <p:cNvGrpSpPr/>
          <p:nvPr/>
        </p:nvGrpSpPr>
        <p:grpSpPr>
          <a:xfrm>
            <a:off x="5466695" y="5266546"/>
            <a:ext cx="1588897" cy="1502368"/>
            <a:chOff x="3031598" y="2810443"/>
            <a:chExt cx="1588897" cy="1502368"/>
          </a:xfrm>
        </p:grpSpPr>
        <p:pic>
          <p:nvPicPr>
            <p:cNvPr id="7" name="Graphic 6">
              <a:extLst>
                <a:ext uri="{FF2B5EF4-FFF2-40B4-BE49-F238E27FC236}">
                  <a16:creationId xmlns:a16="http://schemas.microsoft.com/office/drawing/2014/main" id="{982CBF72-DD0B-CB2A-97A2-FBBC5F9F4979}"/>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3308688" y="2810443"/>
              <a:ext cx="1034712" cy="1034710"/>
            </a:xfrm>
            <a:prstGeom prst="rect">
              <a:avLst/>
            </a:prstGeom>
          </p:spPr>
        </p:pic>
        <p:sp>
          <p:nvSpPr>
            <p:cNvPr id="8" name="TextBox 7">
              <a:extLst>
                <a:ext uri="{FF2B5EF4-FFF2-40B4-BE49-F238E27FC236}">
                  <a16:creationId xmlns:a16="http://schemas.microsoft.com/office/drawing/2014/main" id="{BD487034-DFC8-16DF-1B14-CBBE61B5ECA0}"/>
                </a:ext>
              </a:extLst>
            </p:cNvPr>
            <p:cNvSpPr txBox="1"/>
            <p:nvPr/>
          </p:nvSpPr>
          <p:spPr>
            <a:xfrm>
              <a:off x="3031598" y="3851146"/>
              <a:ext cx="1588897"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NL" sz="2400" b="0" i="0" u="none" strike="noStrike" kern="1200" cap="none" spc="0" normalizeH="0" baseline="0" noProof="0" dirty="0" err="1">
                  <a:ln>
                    <a:noFill/>
                  </a:ln>
                  <a:solidFill>
                    <a:prstClr val="white"/>
                  </a:solidFill>
                  <a:effectLst/>
                  <a:uLnTx/>
                  <a:uFillTx/>
                  <a:latin typeface="Segoe Pro" panose="020B0502040504020203" pitchFamily="34" charset="0"/>
                  <a:ea typeface="+mn-ea"/>
                  <a:cs typeface="+mn-cs"/>
                </a:rPr>
                <a:t>Reddit</a:t>
              </a:r>
              <a:r>
                <a:rPr kumimoji="0" lang="nl-NL" sz="2400" b="0" i="0" u="none" strike="noStrike" kern="1200" cap="none" spc="0" normalizeH="0" baseline="0" noProof="0" dirty="0">
                  <a:ln>
                    <a:noFill/>
                  </a:ln>
                  <a:solidFill>
                    <a:prstClr val="white"/>
                  </a:solidFill>
                  <a:effectLst/>
                  <a:uLnTx/>
                  <a:uFillTx/>
                  <a:latin typeface="Segoe Pro" panose="020B0502040504020203" pitchFamily="34" charset="0"/>
                  <a:ea typeface="+mn-ea"/>
                  <a:cs typeface="+mn-cs"/>
                </a:rPr>
                <a:t> Bot</a:t>
              </a:r>
            </a:p>
          </p:txBody>
        </p:sp>
      </p:grpSp>
      <p:cxnSp>
        <p:nvCxnSpPr>
          <p:cNvPr id="12" name="Connector: Elbow 11">
            <a:extLst>
              <a:ext uri="{FF2B5EF4-FFF2-40B4-BE49-F238E27FC236}">
                <a16:creationId xmlns:a16="http://schemas.microsoft.com/office/drawing/2014/main" id="{889FE230-6DB7-74BF-52D6-99244343A04A}"/>
              </a:ext>
            </a:extLst>
          </p:cNvPr>
          <p:cNvCxnSpPr>
            <a:stCxn id="40" idx="3"/>
            <a:endCxn id="3" idx="1"/>
          </p:cNvCxnSpPr>
          <p:nvPr/>
        </p:nvCxnSpPr>
        <p:spPr>
          <a:xfrm flipV="1">
            <a:off x="4238379" y="3818666"/>
            <a:ext cx="1505408" cy="981934"/>
          </a:xfrm>
          <a:prstGeom prst="bentConnector3">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7CB8C3FB-19EA-404D-E934-8C804D89DEDE}"/>
              </a:ext>
            </a:extLst>
          </p:cNvPr>
          <p:cNvCxnSpPr>
            <a:cxnSpLocks/>
            <a:stCxn id="40" idx="3"/>
            <a:endCxn id="7" idx="1"/>
          </p:cNvCxnSpPr>
          <p:nvPr/>
        </p:nvCxnSpPr>
        <p:spPr>
          <a:xfrm>
            <a:off x="4238379" y="4800600"/>
            <a:ext cx="1505406" cy="983301"/>
          </a:xfrm>
          <a:prstGeom prst="bentConnector3">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6" name="Connector: Elbow 15">
            <a:extLst>
              <a:ext uri="{FF2B5EF4-FFF2-40B4-BE49-F238E27FC236}">
                <a16:creationId xmlns:a16="http://schemas.microsoft.com/office/drawing/2014/main" id="{7FE492A8-C571-D18F-601B-74BBA0560CC1}"/>
              </a:ext>
            </a:extLst>
          </p:cNvPr>
          <p:cNvCxnSpPr>
            <a:cxnSpLocks/>
            <a:stCxn id="3" idx="3"/>
            <a:endCxn id="78" idx="1"/>
          </p:cNvCxnSpPr>
          <p:nvPr/>
        </p:nvCxnSpPr>
        <p:spPr>
          <a:xfrm>
            <a:off x="6778499" y="3818666"/>
            <a:ext cx="2321391" cy="981934"/>
          </a:xfrm>
          <a:prstGeom prst="bentConnector3">
            <a:avLst>
              <a:gd name="adj1" fmla="val 50000"/>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onnector: Elbow 18">
            <a:extLst>
              <a:ext uri="{FF2B5EF4-FFF2-40B4-BE49-F238E27FC236}">
                <a16:creationId xmlns:a16="http://schemas.microsoft.com/office/drawing/2014/main" id="{680A203B-47D2-BBC3-D60E-16283E9CF2C8}"/>
              </a:ext>
            </a:extLst>
          </p:cNvPr>
          <p:cNvCxnSpPr>
            <a:cxnSpLocks/>
            <a:stCxn id="78" idx="1"/>
            <a:endCxn id="7" idx="3"/>
          </p:cNvCxnSpPr>
          <p:nvPr/>
        </p:nvCxnSpPr>
        <p:spPr>
          <a:xfrm rot="10800000" flipV="1">
            <a:off x="6778498" y="4800599"/>
            <a:ext cx="2321393" cy="983301"/>
          </a:xfrm>
          <a:prstGeom prst="bentConnector3">
            <a:avLst/>
          </a:prstGeom>
          <a:ln w="38100">
            <a:solidFill>
              <a:srgbClr val="00B5EB"/>
            </a:solidFill>
            <a:tailEnd type="triangle"/>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0E9A1E10-A133-071F-F96B-E59262CC8CFC}"/>
              </a:ext>
            </a:extLst>
          </p:cNvPr>
          <p:cNvGrpSpPr/>
          <p:nvPr/>
        </p:nvGrpSpPr>
        <p:grpSpPr>
          <a:xfrm>
            <a:off x="8820836" y="7900109"/>
            <a:ext cx="1681038" cy="1496375"/>
            <a:chOff x="2985528" y="2810443"/>
            <a:chExt cx="1681038" cy="1496375"/>
          </a:xfrm>
        </p:grpSpPr>
        <p:pic>
          <p:nvPicPr>
            <p:cNvPr id="10" name="Graphic 9">
              <a:extLst>
                <a:ext uri="{FF2B5EF4-FFF2-40B4-BE49-F238E27FC236}">
                  <a16:creationId xmlns:a16="http://schemas.microsoft.com/office/drawing/2014/main" id="{101FCE1E-4F0E-E29C-F0F7-59EF1DEBE0EE}"/>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p:blipFill>
          <p:spPr>
            <a:xfrm>
              <a:off x="3308689" y="2810443"/>
              <a:ext cx="1034710" cy="1034710"/>
            </a:xfrm>
            <a:prstGeom prst="rect">
              <a:avLst/>
            </a:prstGeom>
          </p:spPr>
        </p:pic>
        <p:sp>
          <p:nvSpPr>
            <p:cNvPr id="11" name="TextBox 10">
              <a:extLst>
                <a:ext uri="{FF2B5EF4-FFF2-40B4-BE49-F238E27FC236}">
                  <a16:creationId xmlns:a16="http://schemas.microsoft.com/office/drawing/2014/main" id="{8C844DF7-BB14-8370-41C1-2368750A379E}"/>
                </a:ext>
              </a:extLst>
            </p:cNvPr>
            <p:cNvSpPr txBox="1"/>
            <p:nvPr/>
          </p:nvSpPr>
          <p:spPr>
            <a:xfrm>
              <a:off x="2985528" y="3845153"/>
              <a:ext cx="1681038"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NL" sz="2400" b="0" i="0" u="none" strike="noStrike" kern="1200" cap="none" spc="0" normalizeH="0" baseline="0" noProof="0" dirty="0" err="1">
                  <a:ln>
                    <a:noFill/>
                  </a:ln>
                  <a:solidFill>
                    <a:prstClr val="white"/>
                  </a:solidFill>
                  <a:effectLst/>
                  <a:uLnTx/>
                  <a:uFillTx/>
                  <a:latin typeface="Segoe Pro" panose="020B0502040504020203" pitchFamily="34" charset="0"/>
                  <a:ea typeface="+mn-ea"/>
                  <a:cs typeface="+mn-cs"/>
                </a:rPr>
                <a:t>Credentials</a:t>
              </a:r>
              <a:endParaRPr kumimoji="0" lang="nl-NL" sz="2400" b="0" i="0" u="none" strike="noStrike" kern="1200" cap="none" spc="0" normalizeH="0" baseline="0" noProof="0" dirty="0">
                <a:ln>
                  <a:noFill/>
                </a:ln>
                <a:solidFill>
                  <a:prstClr val="white"/>
                </a:solidFill>
                <a:effectLst/>
                <a:uLnTx/>
                <a:uFillTx/>
                <a:latin typeface="Segoe Pro" panose="020B0502040504020203" pitchFamily="34" charset="0"/>
                <a:ea typeface="+mn-ea"/>
                <a:cs typeface="+mn-cs"/>
              </a:endParaRPr>
            </a:p>
          </p:txBody>
        </p:sp>
      </p:grpSp>
      <p:cxnSp>
        <p:nvCxnSpPr>
          <p:cNvPr id="14" name="Connector: Elbow 13">
            <a:extLst>
              <a:ext uri="{FF2B5EF4-FFF2-40B4-BE49-F238E27FC236}">
                <a16:creationId xmlns:a16="http://schemas.microsoft.com/office/drawing/2014/main" id="{8FFE648F-FFF9-7972-8DBC-4F362A17D9A7}"/>
              </a:ext>
            </a:extLst>
          </p:cNvPr>
          <p:cNvCxnSpPr>
            <a:cxnSpLocks/>
            <a:stCxn id="10" idx="0"/>
            <a:endCxn id="8" idx="3"/>
          </p:cNvCxnSpPr>
          <p:nvPr/>
        </p:nvCxnSpPr>
        <p:spPr>
          <a:xfrm rot="16200000" flipV="1">
            <a:off x="7677459" y="5916216"/>
            <a:ext cx="1362027" cy="2605760"/>
          </a:xfrm>
          <a:prstGeom prst="bentConnector2">
            <a:avLst/>
          </a:prstGeom>
          <a:ln w="19050">
            <a:solidFill>
              <a:srgbClr val="FFD70F"/>
            </a:solidFill>
            <a:tailEnd type="triangle"/>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FBE59827-35A5-8E5F-2253-78F2177D0D88}"/>
              </a:ext>
            </a:extLst>
          </p:cNvPr>
          <p:cNvGrpSpPr/>
          <p:nvPr/>
        </p:nvGrpSpPr>
        <p:grpSpPr>
          <a:xfrm>
            <a:off x="13001725" y="6718300"/>
            <a:ext cx="2303516" cy="1629343"/>
            <a:chOff x="2674294" y="2848479"/>
            <a:chExt cx="2303516" cy="1629343"/>
          </a:xfrm>
        </p:grpSpPr>
        <p:pic>
          <p:nvPicPr>
            <p:cNvPr id="17" name="Graphic 16">
              <a:extLst>
                <a:ext uri="{FF2B5EF4-FFF2-40B4-BE49-F238E27FC236}">
                  <a16:creationId xmlns:a16="http://schemas.microsoft.com/office/drawing/2014/main" id="{19797C00-53E5-075C-E77D-467CE16F99D9}"/>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a:stretch/>
          </p:blipFill>
          <p:spPr>
            <a:xfrm>
              <a:off x="3298168" y="2848479"/>
              <a:ext cx="1034710" cy="1034710"/>
            </a:xfrm>
            <a:prstGeom prst="rect">
              <a:avLst/>
            </a:prstGeom>
          </p:spPr>
        </p:pic>
        <p:sp>
          <p:nvSpPr>
            <p:cNvPr id="18" name="TextBox 17">
              <a:extLst>
                <a:ext uri="{FF2B5EF4-FFF2-40B4-BE49-F238E27FC236}">
                  <a16:creationId xmlns:a16="http://schemas.microsoft.com/office/drawing/2014/main" id="{1C832239-A704-54FF-7600-4818B47A73C7}"/>
                </a:ext>
              </a:extLst>
            </p:cNvPr>
            <p:cNvSpPr txBox="1"/>
            <p:nvPr/>
          </p:nvSpPr>
          <p:spPr>
            <a:xfrm>
              <a:off x="2674294" y="4016157"/>
              <a:ext cx="2303516"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NL" sz="2400" b="0" i="0" u="none" strike="noStrike" kern="1200" cap="none" spc="0" normalizeH="0" baseline="0" noProof="0" dirty="0" err="1">
                  <a:ln>
                    <a:noFill/>
                  </a:ln>
                  <a:solidFill>
                    <a:prstClr val="white"/>
                  </a:solidFill>
                  <a:effectLst/>
                  <a:uLnTx/>
                  <a:uFillTx/>
                  <a:latin typeface="Segoe Pro" panose="020B0502040504020203" pitchFamily="34" charset="0"/>
                  <a:ea typeface="+mn-ea"/>
                  <a:cs typeface="+mn-cs"/>
                </a:rPr>
                <a:t>Errors</a:t>
              </a:r>
              <a:r>
                <a:rPr kumimoji="0" lang="nl-NL" sz="2400" b="0" i="0" u="none" strike="noStrike" kern="1200" cap="none" spc="0" normalizeH="0" baseline="0" noProof="0" dirty="0">
                  <a:ln>
                    <a:noFill/>
                  </a:ln>
                  <a:solidFill>
                    <a:prstClr val="white"/>
                  </a:solidFill>
                  <a:effectLst/>
                  <a:uLnTx/>
                  <a:uFillTx/>
                  <a:latin typeface="Segoe Pro" panose="020B0502040504020203" pitchFamily="34" charset="0"/>
                  <a:ea typeface="+mn-ea"/>
                  <a:cs typeface="+mn-cs"/>
                </a:rPr>
                <a:t> &amp; </a:t>
              </a:r>
              <a:r>
                <a:rPr kumimoji="0" lang="nl-NL" sz="2400" b="0" i="0" u="none" strike="noStrike" kern="1200" cap="none" spc="0" normalizeH="0" baseline="0" noProof="0" dirty="0" err="1">
                  <a:ln>
                    <a:noFill/>
                  </a:ln>
                  <a:solidFill>
                    <a:prstClr val="white"/>
                  </a:solidFill>
                  <a:effectLst/>
                  <a:uLnTx/>
                  <a:uFillTx/>
                  <a:latin typeface="Segoe Pro" panose="020B0502040504020203" pitchFamily="34" charset="0"/>
                  <a:ea typeface="+mn-ea"/>
                  <a:cs typeface="+mn-cs"/>
                </a:rPr>
                <a:t>Metrics</a:t>
              </a:r>
              <a:endParaRPr kumimoji="0" lang="nl-NL" sz="2400" b="0" i="0" u="none" strike="noStrike" kern="1200" cap="none" spc="0" normalizeH="0" baseline="0" noProof="0" dirty="0">
                <a:ln>
                  <a:noFill/>
                </a:ln>
                <a:solidFill>
                  <a:prstClr val="white"/>
                </a:solidFill>
                <a:effectLst/>
                <a:uLnTx/>
                <a:uFillTx/>
                <a:latin typeface="Segoe Pro" panose="020B0502040504020203" pitchFamily="34" charset="0"/>
                <a:ea typeface="+mn-ea"/>
                <a:cs typeface="+mn-cs"/>
              </a:endParaRPr>
            </a:p>
          </p:txBody>
        </p:sp>
      </p:grpSp>
      <p:sp>
        <p:nvSpPr>
          <p:cNvPr id="20" name="Freeform: Shape 19">
            <a:extLst>
              <a:ext uri="{FF2B5EF4-FFF2-40B4-BE49-F238E27FC236}">
                <a16:creationId xmlns:a16="http://schemas.microsoft.com/office/drawing/2014/main" id="{09DE6D11-E834-D3DC-770E-303F33A16739}"/>
              </a:ext>
            </a:extLst>
          </p:cNvPr>
          <p:cNvSpPr/>
          <p:nvPr/>
        </p:nvSpPr>
        <p:spPr>
          <a:xfrm>
            <a:off x="2936651" y="2980616"/>
            <a:ext cx="8686788" cy="6811084"/>
          </a:xfrm>
          <a:custGeom>
            <a:avLst/>
            <a:gdLst>
              <a:gd name="connsiteX0" fmla="*/ 0 w 8686788"/>
              <a:gd name="connsiteY0" fmla="*/ 0 h 6811084"/>
              <a:gd name="connsiteX1" fmla="*/ 4945141 w 8686788"/>
              <a:gd name="connsiteY1" fmla="*/ 0 h 6811084"/>
              <a:gd name="connsiteX2" fmla="*/ 8686788 w 8686788"/>
              <a:gd name="connsiteY2" fmla="*/ 0 h 6811084"/>
              <a:gd name="connsiteX3" fmla="*/ 8686788 w 8686788"/>
              <a:gd name="connsiteY3" fmla="*/ 4253614 h 6811084"/>
              <a:gd name="connsiteX4" fmla="*/ 8686788 w 8686788"/>
              <a:gd name="connsiteY4" fmla="*/ 6811084 h 6811084"/>
              <a:gd name="connsiteX5" fmla="*/ 4945141 w 8686788"/>
              <a:gd name="connsiteY5" fmla="*/ 6811084 h 6811084"/>
              <a:gd name="connsiteX6" fmla="*/ 4945141 w 8686788"/>
              <a:gd name="connsiteY6" fmla="*/ 4253614 h 6811084"/>
              <a:gd name="connsiteX7" fmla="*/ 0 w 8686788"/>
              <a:gd name="connsiteY7" fmla="*/ 4253614 h 6811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686788" h="6811084">
                <a:moveTo>
                  <a:pt x="0" y="0"/>
                </a:moveTo>
                <a:lnTo>
                  <a:pt x="4945141" y="0"/>
                </a:lnTo>
                <a:lnTo>
                  <a:pt x="8686788" y="0"/>
                </a:lnTo>
                <a:lnTo>
                  <a:pt x="8686788" y="4253614"/>
                </a:lnTo>
                <a:lnTo>
                  <a:pt x="8686788" y="6811084"/>
                </a:lnTo>
                <a:lnTo>
                  <a:pt x="4945141" y="6811084"/>
                </a:lnTo>
                <a:lnTo>
                  <a:pt x="4945141" y="4253614"/>
                </a:lnTo>
                <a:lnTo>
                  <a:pt x="0" y="4253614"/>
                </a:lnTo>
                <a:close/>
              </a:path>
            </a:pathLst>
          </a:custGeom>
          <a:noFill/>
          <a:ln w="19050">
            <a:solidFill>
              <a:srgbClr val="9367E4"/>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l-NL"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21" name="Straight Arrow Connector 20">
            <a:extLst>
              <a:ext uri="{FF2B5EF4-FFF2-40B4-BE49-F238E27FC236}">
                <a16:creationId xmlns:a16="http://schemas.microsoft.com/office/drawing/2014/main" id="{7B2867AA-F470-1803-20A1-09709C5C8465}"/>
              </a:ext>
            </a:extLst>
          </p:cNvPr>
          <p:cNvCxnSpPr>
            <a:stCxn id="20" idx="3"/>
            <a:endCxn id="17" idx="1"/>
          </p:cNvCxnSpPr>
          <p:nvPr/>
        </p:nvCxnSpPr>
        <p:spPr>
          <a:xfrm>
            <a:off x="11623439" y="7234230"/>
            <a:ext cx="2002160" cy="1425"/>
          </a:xfrm>
          <a:prstGeom prst="straightConnector1">
            <a:avLst/>
          </a:prstGeom>
          <a:ln w="19050">
            <a:solidFill>
              <a:srgbClr val="9367E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7765144"/>
      </p:ext>
    </p:extLst>
  </p:cSld>
  <p:clrMapOvr>
    <a:masterClrMapping/>
  </p:clrMapOvr>
  <p:transition spd="slow">
    <p:wipe/>
  </p:transition>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Freeform 6"/>
          <p:cNvSpPr/>
          <p:nvPr/>
        </p:nvSpPr>
        <p:spPr>
          <a:xfrm>
            <a:off x="152400" y="9336506"/>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3"/>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pic>
        <p:nvPicPr>
          <p:cNvPr id="12" name="Picture 11" descr="A screen shot of a computer&#10;&#10;Description automatically generated">
            <a:extLst>
              <a:ext uri="{FF2B5EF4-FFF2-40B4-BE49-F238E27FC236}">
                <a16:creationId xmlns:a16="http://schemas.microsoft.com/office/drawing/2014/main" id="{E1B4AC83-CDEC-4A2B-DE97-FFD37EF8C9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14500" y="1697867"/>
            <a:ext cx="8385264" cy="2938427"/>
          </a:xfrm>
          <a:prstGeom prst="rect">
            <a:avLst/>
          </a:prstGeom>
        </p:spPr>
      </p:pic>
      <p:pic>
        <p:nvPicPr>
          <p:cNvPr id="14" name="Picture 13" descr="A screenshot of a computer&#10;&#10;Description automatically generated">
            <a:extLst>
              <a:ext uri="{FF2B5EF4-FFF2-40B4-BE49-F238E27FC236}">
                <a16:creationId xmlns:a16="http://schemas.microsoft.com/office/drawing/2014/main" id="{932BDA07-3981-B452-7FFD-9D2FCFF4CB0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86800" y="3547710"/>
            <a:ext cx="7045236" cy="3563460"/>
          </a:xfrm>
          <a:prstGeom prst="rect">
            <a:avLst/>
          </a:prstGeom>
        </p:spPr>
      </p:pic>
      <p:pic>
        <p:nvPicPr>
          <p:cNvPr id="15" name="Picture 14" descr="A screenshot of a computer error&#10;&#10;Description automatically generated">
            <a:extLst>
              <a:ext uri="{FF2B5EF4-FFF2-40B4-BE49-F238E27FC236}">
                <a16:creationId xmlns:a16="http://schemas.microsoft.com/office/drawing/2014/main" id="{6C52CC15-E1F2-C4BA-3577-298C05D1C7A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00600" y="5469087"/>
            <a:ext cx="5872163" cy="3128963"/>
          </a:xfrm>
          <a:prstGeom prst="rect">
            <a:avLst/>
          </a:prstGeom>
        </p:spPr>
      </p:pic>
    </p:spTree>
    <p:extLst>
      <p:ext uri="{BB962C8B-B14F-4D97-AF65-F5344CB8AC3E}">
        <p14:creationId xmlns:p14="http://schemas.microsoft.com/office/powerpoint/2010/main" val="35037669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6ECDD1E-CFBE-9981-6768-BDEF2D1059E2}"/>
              </a:ext>
            </a:extLst>
          </p:cNvPr>
          <p:cNvPicPr>
            <a:picLocks noChangeAspect="1"/>
          </p:cNvPicPr>
          <p:nvPr/>
        </p:nvPicPr>
        <p:blipFill rotWithShape="1">
          <a:blip r:embed="rId3">
            <a:extLst>
              <a:ext uri="{28A0092B-C50C-407E-A947-70E740481C1C}">
                <a14:useLocalDpi xmlns:a14="http://schemas.microsoft.com/office/drawing/2010/main" val="0"/>
              </a:ext>
            </a:extLst>
          </a:blip>
          <a:srcRect l="32595" r="46725"/>
          <a:stretch/>
        </p:blipFill>
        <p:spPr>
          <a:xfrm>
            <a:off x="15087600" y="-42491"/>
            <a:ext cx="3216620" cy="10369367"/>
          </a:xfrm>
          <a:prstGeom prst="rect">
            <a:avLst/>
          </a:prstGeom>
          <a:effectLst>
            <a:outerShdw blurRad="63500" sx="102000" sy="102000" algn="ctr" rotWithShape="0">
              <a:prstClr val="black">
                <a:alpha val="40000"/>
              </a:prstClr>
            </a:outerShdw>
          </a:effectLst>
        </p:spPr>
      </p:pic>
      <p:pic>
        <p:nvPicPr>
          <p:cNvPr id="10" name="Picture 9" descr="Lights with plants from the ceiling&#10;&#10;Description automatically generated">
            <a:extLst>
              <a:ext uri="{FF2B5EF4-FFF2-40B4-BE49-F238E27FC236}">
                <a16:creationId xmlns:a16="http://schemas.microsoft.com/office/drawing/2014/main" id="{11497743-09A7-0215-13C0-7E916C8F733C}"/>
              </a:ext>
            </a:extLst>
          </p:cNvPr>
          <p:cNvPicPr>
            <a:picLocks noChangeAspect="1"/>
          </p:cNvPicPr>
          <p:nvPr/>
        </p:nvPicPr>
        <p:blipFill rotWithShape="1">
          <a:blip r:embed="rId4">
            <a:extLst>
              <a:ext uri="{28A0092B-C50C-407E-A947-70E740481C1C}">
                <a14:useLocalDpi xmlns:a14="http://schemas.microsoft.com/office/drawing/2010/main" val="0"/>
              </a:ext>
            </a:extLst>
          </a:blip>
          <a:srcRect l="1840" t="-136" r="20025" b="136"/>
          <a:stretch/>
        </p:blipFill>
        <p:spPr>
          <a:xfrm>
            <a:off x="3064223" y="-26069"/>
            <a:ext cx="12118012" cy="10339137"/>
          </a:xfrm>
          <a:prstGeom prst="rect">
            <a:avLst/>
          </a:prstGeom>
          <a:effectLst>
            <a:outerShdw blurRad="63500" sx="102000" sy="102000" algn="ctr" rotWithShape="0">
              <a:prstClr val="black">
                <a:alpha val="40000"/>
              </a:prstClr>
            </a:outerShdw>
          </a:effectLst>
        </p:spPr>
      </p:pic>
      <p:pic>
        <p:nvPicPr>
          <p:cNvPr id="9" name="Picture 8" descr="A close up of a circuit board&#10;&#10;Description automatically generated">
            <a:extLst>
              <a:ext uri="{FF2B5EF4-FFF2-40B4-BE49-F238E27FC236}">
                <a16:creationId xmlns:a16="http://schemas.microsoft.com/office/drawing/2014/main" id="{E6DC1777-D439-AB71-7EDD-EE43DFC84BE0}"/>
              </a:ext>
            </a:extLst>
          </p:cNvPr>
          <p:cNvPicPr>
            <a:picLocks noChangeAspect="1"/>
          </p:cNvPicPr>
          <p:nvPr/>
        </p:nvPicPr>
        <p:blipFill rotWithShape="1">
          <a:blip r:embed="rId5">
            <a:extLst>
              <a:ext uri="{28A0092B-C50C-407E-A947-70E740481C1C}">
                <a14:useLocalDpi xmlns:a14="http://schemas.microsoft.com/office/drawing/2010/main" val="0"/>
              </a:ext>
            </a:extLst>
          </a:blip>
          <a:srcRect l="47300" r="32116"/>
          <a:stretch/>
        </p:blipFill>
        <p:spPr>
          <a:xfrm>
            <a:off x="-152399" y="-121222"/>
            <a:ext cx="3216620" cy="10418019"/>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5300426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Freeform 6"/>
          <p:cNvSpPr/>
          <p:nvPr/>
        </p:nvSpPr>
        <p:spPr>
          <a:xfrm>
            <a:off x="152400" y="9336506"/>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3"/>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pic>
        <p:nvPicPr>
          <p:cNvPr id="9" name="Picture 8">
            <a:extLst>
              <a:ext uri="{FF2B5EF4-FFF2-40B4-BE49-F238E27FC236}">
                <a16:creationId xmlns:a16="http://schemas.microsoft.com/office/drawing/2014/main" id="{BC8B1D08-CE18-6532-1F4B-85BFB9A60CDC}"/>
              </a:ext>
            </a:extLst>
          </p:cNvPr>
          <p:cNvPicPr>
            <a:picLocks noChangeAspect="1"/>
          </p:cNvPicPr>
          <p:nvPr/>
        </p:nvPicPr>
        <p:blipFill>
          <a:blip r:embed="rId4"/>
          <a:stretch>
            <a:fillRect/>
          </a:stretch>
        </p:blipFill>
        <p:spPr>
          <a:xfrm>
            <a:off x="1447800" y="723900"/>
            <a:ext cx="7696885" cy="3886200"/>
          </a:xfrm>
          <a:prstGeom prst="rect">
            <a:avLst/>
          </a:prstGeom>
        </p:spPr>
      </p:pic>
      <p:pic>
        <p:nvPicPr>
          <p:cNvPr id="8" name="Graphic 7">
            <a:extLst>
              <a:ext uri="{FF2B5EF4-FFF2-40B4-BE49-F238E27FC236}">
                <a16:creationId xmlns:a16="http://schemas.microsoft.com/office/drawing/2014/main" id="{828F8818-BC19-C9A0-B14B-7794D687C4FE}"/>
              </a:ext>
            </a:extLst>
          </p:cNvPr>
          <p:cNvPicPr>
            <a:picLocks noChangeAspect="1"/>
          </p:cNvPicPr>
          <p:nvPr/>
        </p:nvPicPr>
        <p:blipFill rotWithShape="1">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2499" t="5000" r="2501" b="5000"/>
          <a:stretch/>
        </p:blipFill>
        <p:spPr>
          <a:xfrm>
            <a:off x="4572000" y="6591300"/>
            <a:ext cx="2578896" cy="2443164"/>
          </a:xfrm>
          <a:prstGeom prst="rect">
            <a:avLst/>
          </a:prstGeom>
        </p:spPr>
      </p:pic>
      <p:grpSp>
        <p:nvGrpSpPr>
          <p:cNvPr id="14" name="Group 13">
            <a:extLst>
              <a:ext uri="{FF2B5EF4-FFF2-40B4-BE49-F238E27FC236}">
                <a16:creationId xmlns:a16="http://schemas.microsoft.com/office/drawing/2014/main" id="{1859D5BC-7A36-B108-6FAE-EE0455FFC2C8}"/>
              </a:ext>
            </a:extLst>
          </p:cNvPr>
          <p:cNvGrpSpPr/>
          <p:nvPr/>
        </p:nvGrpSpPr>
        <p:grpSpPr>
          <a:xfrm>
            <a:off x="9525000" y="826851"/>
            <a:ext cx="6639785" cy="3756498"/>
            <a:chOff x="9525000" y="826851"/>
            <a:chExt cx="6639785" cy="3756498"/>
          </a:xfrm>
        </p:grpSpPr>
        <p:pic>
          <p:nvPicPr>
            <p:cNvPr id="7" name="Picture 6" descr="A computer with a blue screen&#10;&#10;Description automatically generated">
              <a:extLst>
                <a:ext uri="{FF2B5EF4-FFF2-40B4-BE49-F238E27FC236}">
                  <a16:creationId xmlns:a16="http://schemas.microsoft.com/office/drawing/2014/main" id="{71484074-C8C7-CD54-AA12-05BEDDA985E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801600" y="1220164"/>
              <a:ext cx="3363185" cy="3363185"/>
            </a:xfrm>
            <a:prstGeom prst="rect">
              <a:avLst/>
            </a:prstGeom>
          </p:spPr>
        </p:pic>
        <p:sp>
          <p:nvSpPr>
            <p:cNvPr id="10" name="Arc 9">
              <a:extLst>
                <a:ext uri="{FF2B5EF4-FFF2-40B4-BE49-F238E27FC236}">
                  <a16:creationId xmlns:a16="http://schemas.microsoft.com/office/drawing/2014/main" id="{D8144039-60D2-6E28-AE4A-FF600F10C5AF}"/>
                </a:ext>
              </a:extLst>
            </p:cNvPr>
            <p:cNvSpPr/>
            <p:nvPr/>
          </p:nvSpPr>
          <p:spPr>
            <a:xfrm>
              <a:off x="9525000" y="826851"/>
              <a:ext cx="3363185" cy="1447800"/>
            </a:xfrm>
            <a:prstGeom prst="arc">
              <a:avLst>
                <a:gd name="adj1" fmla="val 12451706"/>
                <a:gd name="adj2" fmla="val 20891170"/>
              </a:avLst>
            </a:prstGeom>
            <a:ln w="38100">
              <a:solidFill>
                <a:srgbClr val="00B5EB"/>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l-NL"/>
            </a:p>
          </p:txBody>
        </p:sp>
      </p:grpSp>
      <p:grpSp>
        <p:nvGrpSpPr>
          <p:cNvPr id="15" name="Group 14">
            <a:extLst>
              <a:ext uri="{FF2B5EF4-FFF2-40B4-BE49-F238E27FC236}">
                <a16:creationId xmlns:a16="http://schemas.microsoft.com/office/drawing/2014/main" id="{80C1308B-A484-80DE-1F61-CC2F64C44F44}"/>
              </a:ext>
            </a:extLst>
          </p:cNvPr>
          <p:cNvGrpSpPr/>
          <p:nvPr/>
        </p:nvGrpSpPr>
        <p:grpSpPr>
          <a:xfrm>
            <a:off x="10896600" y="3761378"/>
            <a:ext cx="4160195" cy="5877922"/>
            <a:chOff x="10896600" y="3761378"/>
            <a:chExt cx="4160195" cy="5877922"/>
          </a:xfrm>
        </p:grpSpPr>
        <p:pic>
          <p:nvPicPr>
            <p:cNvPr id="4" name="Graphic 3">
              <a:extLst>
                <a:ext uri="{FF2B5EF4-FFF2-40B4-BE49-F238E27FC236}">
                  <a16:creationId xmlns:a16="http://schemas.microsoft.com/office/drawing/2014/main" id="{DBEB6A36-5E68-6D0B-AE70-512C9EC00AF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896600" y="6515100"/>
              <a:ext cx="3124200" cy="3124200"/>
            </a:xfrm>
            <a:prstGeom prst="rect">
              <a:avLst/>
            </a:prstGeom>
          </p:spPr>
        </p:pic>
        <p:sp>
          <p:nvSpPr>
            <p:cNvPr id="11" name="Arc 10">
              <a:extLst>
                <a:ext uri="{FF2B5EF4-FFF2-40B4-BE49-F238E27FC236}">
                  <a16:creationId xmlns:a16="http://schemas.microsoft.com/office/drawing/2014/main" id="{5C47F53B-402C-93B8-2C6A-B8E5CE37DAF9}"/>
                </a:ext>
              </a:extLst>
            </p:cNvPr>
            <p:cNvSpPr/>
            <p:nvPr/>
          </p:nvSpPr>
          <p:spPr>
            <a:xfrm rot="6490007">
              <a:off x="12651302" y="4719071"/>
              <a:ext cx="3363185" cy="1447800"/>
            </a:xfrm>
            <a:prstGeom prst="arc">
              <a:avLst>
                <a:gd name="adj1" fmla="val 12451706"/>
                <a:gd name="adj2" fmla="val 20891170"/>
              </a:avLst>
            </a:prstGeom>
            <a:ln w="38100">
              <a:solidFill>
                <a:srgbClr val="00B5EB"/>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l-NL"/>
            </a:p>
          </p:txBody>
        </p:sp>
      </p:grpSp>
      <p:sp>
        <p:nvSpPr>
          <p:cNvPr id="12" name="Arc 11">
            <a:extLst>
              <a:ext uri="{FF2B5EF4-FFF2-40B4-BE49-F238E27FC236}">
                <a16:creationId xmlns:a16="http://schemas.microsoft.com/office/drawing/2014/main" id="{35007B14-7418-9726-6A23-E62DE479D7A4}"/>
              </a:ext>
            </a:extLst>
          </p:cNvPr>
          <p:cNvSpPr/>
          <p:nvPr/>
        </p:nvSpPr>
        <p:spPr>
          <a:xfrm rot="10800000">
            <a:off x="7620000" y="8012349"/>
            <a:ext cx="3363185" cy="1447800"/>
          </a:xfrm>
          <a:prstGeom prst="arc">
            <a:avLst>
              <a:gd name="adj1" fmla="val 12451706"/>
              <a:gd name="adj2" fmla="val 20891170"/>
            </a:avLst>
          </a:prstGeom>
          <a:ln w="38100">
            <a:solidFill>
              <a:srgbClr val="00B5EB"/>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l-NL"/>
          </a:p>
        </p:txBody>
      </p:sp>
      <p:sp>
        <p:nvSpPr>
          <p:cNvPr id="13" name="Arc 12">
            <a:extLst>
              <a:ext uri="{FF2B5EF4-FFF2-40B4-BE49-F238E27FC236}">
                <a16:creationId xmlns:a16="http://schemas.microsoft.com/office/drawing/2014/main" id="{B9E09A49-4A29-F737-A37B-8C5184078B5B}"/>
              </a:ext>
            </a:extLst>
          </p:cNvPr>
          <p:cNvSpPr/>
          <p:nvPr/>
        </p:nvSpPr>
        <p:spPr>
          <a:xfrm rot="15051811">
            <a:off x="3064949" y="5587325"/>
            <a:ext cx="3363185" cy="1447800"/>
          </a:xfrm>
          <a:prstGeom prst="arc">
            <a:avLst>
              <a:gd name="adj1" fmla="val 12451706"/>
              <a:gd name="adj2" fmla="val 20891170"/>
            </a:avLst>
          </a:prstGeom>
          <a:ln w="38100">
            <a:solidFill>
              <a:srgbClr val="00B5EB"/>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l-NL"/>
          </a:p>
        </p:txBody>
      </p:sp>
      <p:pic>
        <p:nvPicPr>
          <p:cNvPr id="16" name="Graphic 15">
            <a:extLst>
              <a:ext uri="{FF2B5EF4-FFF2-40B4-BE49-F238E27FC236}">
                <a16:creationId xmlns:a16="http://schemas.microsoft.com/office/drawing/2014/main" id="{B928091A-DE62-3895-B5C2-C0717F393166}"/>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p:blipFill>
        <p:spPr>
          <a:xfrm>
            <a:off x="8626645" y="419100"/>
            <a:ext cx="1034710" cy="1034710"/>
          </a:xfrm>
          <a:prstGeom prst="rect">
            <a:avLst/>
          </a:prstGeom>
        </p:spPr>
      </p:pic>
    </p:spTree>
    <p:extLst>
      <p:ext uri="{BB962C8B-B14F-4D97-AF65-F5344CB8AC3E}">
        <p14:creationId xmlns:p14="http://schemas.microsoft.com/office/powerpoint/2010/main" val="24393405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10" presetClass="entr" presetSubtype="0" fill="hold"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1B1A19"/>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9694878-6D37-1D11-360E-F5A6A17D7967}"/>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50000"/>
                    </a14:imgEffect>
                  </a14:imgLayer>
                </a14:imgProps>
              </a:ext>
            </a:extLst>
          </a:blip>
          <a:stretch>
            <a:fillRect/>
          </a:stretch>
        </p:blipFill>
        <p:spPr>
          <a:xfrm>
            <a:off x="558530" y="43805"/>
            <a:ext cx="17170940" cy="10199391"/>
          </a:xfrm>
          <a:prstGeom prst="rect">
            <a:avLst/>
          </a:prstGeom>
        </p:spPr>
      </p:pic>
      <p:pic>
        <p:nvPicPr>
          <p:cNvPr id="5" name="Picture 4">
            <a:extLst>
              <a:ext uri="{FF2B5EF4-FFF2-40B4-BE49-F238E27FC236}">
                <a16:creationId xmlns:a16="http://schemas.microsoft.com/office/drawing/2014/main" id="{3FCC7ABA-0C20-BB2B-5269-41A270D7D475}"/>
              </a:ext>
            </a:extLst>
          </p:cNvPr>
          <p:cNvPicPr>
            <a:picLocks noChangeAspect="1"/>
          </p:cNvPicPr>
          <p:nvPr/>
        </p:nvPicPr>
        <p:blipFill>
          <a:blip r:embed="rId5"/>
          <a:stretch>
            <a:fillRect/>
          </a:stretch>
        </p:blipFill>
        <p:spPr>
          <a:xfrm>
            <a:off x="558530" y="43805"/>
            <a:ext cx="17170940" cy="10199391"/>
          </a:xfrm>
          <a:prstGeom prst="rect">
            <a:avLst/>
          </a:prstGeom>
        </p:spPr>
      </p:pic>
      <p:sp>
        <p:nvSpPr>
          <p:cNvPr id="6" name="Freeform 6"/>
          <p:cNvSpPr/>
          <p:nvPr/>
        </p:nvSpPr>
        <p:spPr>
          <a:xfrm>
            <a:off x="14880991" y="94905"/>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6"/>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4446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1B1A19"/>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9694878-6D37-1D11-360E-F5A6A17D7967}"/>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50000"/>
                    </a14:imgEffect>
                  </a14:imgLayer>
                </a14:imgProps>
              </a:ext>
            </a:extLst>
          </a:blip>
          <a:stretch>
            <a:fillRect/>
          </a:stretch>
        </p:blipFill>
        <p:spPr>
          <a:xfrm>
            <a:off x="558530" y="43805"/>
            <a:ext cx="17170940" cy="10199391"/>
          </a:xfrm>
          <a:prstGeom prst="rect">
            <a:avLst/>
          </a:prstGeom>
        </p:spPr>
      </p:pic>
      <p:pic>
        <p:nvPicPr>
          <p:cNvPr id="2" name="Picture 1">
            <a:extLst>
              <a:ext uri="{FF2B5EF4-FFF2-40B4-BE49-F238E27FC236}">
                <a16:creationId xmlns:a16="http://schemas.microsoft.com/office/drawing/2014/main" id="{629915C1-33F8-306A-DE4B-5BA97BA9EAF9}"/>
              </a:ext>
            </a:extLst>
          </p:cNvPr>
          <p:cNvPicPr>
            <a:picLocks noChangeAspect="1"/>
          </p:cNvPicPr>
          <p:nvPr/>
        </p:nvPicPr>
        <p:blipFill rotWithShape="1">
          <a:blip r:embed="rId5"/>
          <a:srcRect t="41035" b="54482"/>
          <a:stretch/>
        </p:blipFill>
        <p:spPr>
          <a:xfrm>
            <a:off x="558530" y="4229100"/>
            <a:ext cx="17170940" cy="457200"/>
          </a:xfrm>
          <a:prstGeom prst="rect">
            <a:avLst/>
          </a:prstGeom>
        </p:spPr>
      </p:pic>
      <p:sp>
        <p:nvSpPr>
          <p:cNvPr id="6" name="Freeform 6"/>
          <p:cNvSpPr/>
          <p:nvPr/>
        </p:nvSpPr>
        <p:spPr>
          <a:xfrm>
            <a:off x="14880991" y="94905"/>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6"/>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2394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1B1A19"/>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9694878-6D37-1D11-360E-F5A6A17D7967}"/>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50000"/>
                    </a14:imgEffect>
                  </a14:imgLayer>
                </a14:imgProps>
              </a:ext>
            </a:extLst>
          </a:blip>
          <a:stretch>
            <a:fillRect/>
          </a:stretch>
        </p:blipFill>
        <p:spPr>
          <a:xfrm>
            <a:off x="558530" y="43805"/>
            <a:ext cx="17170940" cy="10199391"/>
          </a:xfrm>
          <a:prstGeom prst="rect">
            <a:avLst/>
          </a:prstGeom>
        </p:spPr>
      </p:pic>
      <p:pic>
        <p:nvPicPr>
          <p:cNvPr id="2" name="Picture 1">
            <a:extLst>
              <a:ext uri="{FF2B5EF4-FFF2-40B4-BE49-F238E27FC236}">
                <a16:creationId xmlns:a16="http://schemas.microsoft.com/office/drawing/2014/main" id="{629915C1-33F8-306A-DE4B-5BA97BA9EAF9}"/>
              </a:ext>
            </a:extLst>
          </p:cNvPr>
          <p:cNvPicPr>
            <a:picLocks noChangeAspect="1"/>
          </p:cNvPicPr>
          <p:nvPr/>
        </p:nvPicPr>
        <p:blipFill rotWithShape="1">
          <a:blip r:embed="rId5"/>
          <a:srcRect t="69424" b="12645"/>
          <a:stretch/>
        </p:blipFill>
        <p:spPr>
          <a:xfrm>
            <a:off x="558530" y="7124700"/>
            <a:ext cx="17170940" cy="1828800"/>
          </a:xfrm>
          <a:prstGeom prst="rect">
            <a:avLst/>
          </a:prstGeom>
        </p:spPr>
      </p:pic>
      <p:sp>
        <p:nvSpPr>
          <p:cNvPr id="6" name="Freeform 6"/>
          <p:cNvSpPr/>
          <p:nvPr/>
        </p:nvSpPr>
        <p:spPr>
          <a:xfrm>
            <a:off x="14880991" y="94905"/>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6"/>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8526410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1B1A19"/>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9694878-6D37-1D11-360E-F5A6A17D7967}"/>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50000"/>
                    </a14:imgEffect>
                  </a14:imgLayer>
                </a14:imgProps>
              </a:ext>
            </a:extLst>
          </a:blip>
          <a:stretch>
            <a:fillRect/>
          </a:stretch>
        </p:blipFill>
        <p:spPr>
          <a:xfrm>
            <a:off x="558530" y="43805"/>
            <a:ext cx="17170940" cy="10199391"/>
          </a:xfrm>
          <a:prstGeom prst="rect">
            <a:avLst/>
          </a:prstGeom>
        </p:spPr>
      </p:pic>
      <p:pic>
        <p:nvPicPr>
          <p:cNvPr id="2" name="Picture 1">
            <a:extLst>
              <a:ext uri="{FF2B5EF4-FFF2-40B4-BE49-F238E27FC236}">
                <a16:creationId xmlns:a16="http://schemas.microsoft.com/office/drawing/2014/main" id="{629915C1-33F8-306A-DE4B-5BA97BA9EAF9}"/>
              </a:ext>
            </a:extLst>
          </p:cNvPr>
          <p:cNvPicPr>
            <a:picLocks noChangeAspect="1"/>
          </p:cNvPicPr>
          <p:nvPr/>
        </p:nvPicPr>
        <p:blipFill rotWithShape="1">
          <a:blip r:embed="rId5"/>
          <a:srcRect l="68638" t="69424" r="19380" b="12645"/>
          <a:stretch/>
        </p:blipFill>
        <p:spPr>
          <a:xfrm>
            <a:off x="12344400" y="7124700"/>
            <a:ext cx="2057400" cy="1828800"/>
          </a:xfrm>
          <a:prstGeom prst="rect">
            <a:avLst/>
          </a:prstGeom>
        </p:spPr>
      </p:pic>
      <p:sp>
        <p:nvSpPr>
          <p:cNvPr id="6" name="Freeform 6"/>
          <p:cNvSpPr/>
          <p:nvPr/>
        </p:nvSpPr>
        <p:spPr>
          <a:xfrm>
            <a:off x="14880991" y="94905"/>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6"/>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pic>
        <p:nvPicPr>
          <p:cNvPr id="3" name="Picture 2">
            <a:extLst>
              <a:ext uri="{FF2B5EF4-FFF2-40B4-BE49-F238E27FC236}">
                <a16:creationId xmlns:a16="http://schemas.microsoft.com/office/drawing/2014/main" id="{4A9CC2F4-2EEA-5DCB-FDB2-3575014CCBBE}"/>
              </a:ext>
            </a:extLst>
          </p:cNvPr>
          <p:cNvPicPr>
            <a:picLocks noChangeAspect="1"/>
          </p:cNvPicPr>
          <p:nvPr/>
        </p:nvPicPr>
        <p:blipFill rotWithShape="1">
          <a:blip r:embed="rId5"/>
          <a:srcRect t="87505" r="52662" b="7265"/>
          <a:stretch/>
        </p:blipFill>
        <p:spPr>
          <a:xfrm>
            <a:off x="558530" y="8953500"/>
            <a:ext cx="8128270" cy="533400"/>
          </a:xfrm>
          <a:prstGeom prst="rect">
            <a:avLst/>
          </a:prstGeom>
        </p:spPr>
      </p:pic>
    </p:spTree>
    <p:extLst>
      <p:ext uri="{BB962C8B-B14F-4D97-AF65-F5344CB8AC3E}">
        <p14:creationId xmlns:p14="http://schemas.microsoft.com/office/powerpoint/2010/main" val="22972176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descr="A group of hands raised up&#10;&#10;Description automatically generated">
            <a:extLst>
              <a:ext uri="{FF2B5EF4-FFF2-40B4-BE49-F238E27FC236}">
                <a16:creationId xmlns:a16="http://schemas.microsoft.com/office/drawing/2014/main" id="{008E58B8-16D7-AF57-361B-C7024741554B}"/>
              </a:ext>
            </a:extLst>
          </p:cNvPr>
          <p:cNvPicPr>
            <a:picLocks noChangeAspect="1"/>
          </p:cNvPicPr>
          <p:nvPr/>
        </p:nvPicPr>
        <p:blipFill>
          <a:blip r:embed="rId3"/>
          <a:stretch>
            <a:fillRect/>
          </a:stretch>
        </p:blipFill>
        <p:spPr>
          <a:xfrm>
            <a:off x="4267200" y="533400"/>
            <a:ext cx="9753600" cy="9753600"/>
          </a:xfrm>
          <a:prstGeom prst="rect">
            <a:avLst/>
          </a:prstGeom>
        </p:spPr>
      </p:pic>
    </p:spTree>
    <p:extLst>
      <p:ext uri="{BB962C8B-B14F-4D97-AF65-F5344CB8AC3E}">
        <p14:creationId xmlns:p14="http://schemas.microsoft.com/office/powerpoint/2010/main" val="240155759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4839765" y="-2531335"/>
            <a:ext cx="16906261" cy="14813835"/>
            <a:chOff x="0" y="0"/>
            <a:chExt cx="4452678" cy="3901586"/>
          </a:xfrm>
        </p:grpSpPr>
        <p:sp>
          <p:nvSpPr>
            <p:cNvPr id="3" name="Freeform 3"/>
            <p:cNvSpPr/>
            <p:nvPr/>
          </p:nvSpPr>
          <p:spPr>
            <a:xfrm>
              <a:off x="0" y="0"/>
              <a:ext cx="4452678" cy="3901586"/>
            </a:xfrm>
            <a:custGeom>
              <a:avLst/>
              <a:gdLst/>
              <a:ahLst/>
              <a:cxnLst/>
              <a:rect l="l" t="t" r="r" b="b"/>
              <a:pathLst>
                <a:path w="4452678" h="3901586">
                  <a:moveTo>
                    <a:pt x="0" y="0"/>
                  </a:moveTo>
                  <a:lnTo>
                    <a:pt x="4452678" y="0"/>
                  </a:lnTo>
                  <a:lnTo>
                    <a:pt x="4452678" y="3901586"/>
                  </a:lnTo>
                  <a:lnTo>
                    <a:pt x="0" y="3901586"/>
                  </a:lnTo>
                  <a:close/>
                </a:path>
              </a:pathLst>
            </a:custGeom>
            <a:solidFill>
              <a:srgbClr val="000000">
                <a:alpha val="69804"/>
              </a:srgbClr>
            </a:soli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p:cNvSpPr txBox="1"/>
            <p:nvPr/>
          </p:nvSpPr>
          <p:spPr>
            <a:xfrm>
              <a:off x="0" y="-85725"/>
              <a:ext cx="4452678" cy="398731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5" name="TextBox 5"/>
          <p:cNvSpPr txBox="1"/>
          <p:nvPr/>
        </p:nvSpPr>
        <p:spPr>
          <a:xfrm>
            <a:off x="1461698" y="5267325"/>
            <a:ext cx="10044499" cy="1397819"/>
          </a:xfrm>
          <a:prstGeom prst="rect">
            <a:avLst/>
          </a:prstGeom>
        </p:spPr>
        <p:txBody>
          <a:bodyPr wrap="square" lIns="0" tIns="0" rIns="0" bIns="0" rtlCol="0" anchor="t">
            <a:spAutoFit/>
          </a:bodyPr>
          <a:lstStyle/>
          <a:p>
            <a:pPr marL="0" marR="0" lvl="0" indent="0" algn="l" defTabSz="914400" rtl="0" eaLnBrk="1" fontAlgn="auto" latinLnBrk="0" hangingPunct="1">
              <a:lnSpc>
                <a:spcPts val="10893"/>
              </a:lnSpc>
              <a:spcBef>
                <a:spcPts val="0"/>
              </a:spcBef>
              <a:spcAft>
                <a:spcPts val="0"/>
              </a:spcAft>
              <a:buClrTx/>
              <a:buSzTx/>
              <a:buFontTx/>
              <a:buNone/>
              <a:tabLst/>
              <a:defRPr/>
            </a:pPr>
            <a:r>
              <a:rPr kumimoji="0" lang="en-US" sz="10086" b="0" i="0" u="none" strike="noStrike" kern="1200" cap="none" spc="0" normalizeH="0" baseline="0" noProof="0" dirty="0">
                <a:ln>
                  <a:noFill/>
                </a:ln>
                <a:solidFill>
                  <a:srgbClr val="FFFFFF"/>
                </a:solidFill>
                <a:effectLst/>
                <a:uLnTx/>
                <a:uFillTx/>
                <a:latin typeface="Segoe Pro 1"/>
                <a:ea typeface="+mn-ea"/>
                <a:cs typeface="+mn-cs"/>
              </a:rPr>
              <a:t>Learning</a:t>
            </a:r>
          </a:p>
        </p:txBody>
      </p:sp>
      <p:sp>
        <p:nvSpPr>
          <p:cNvPr id="6" name="AutoShape 6"/>
          <p:cNvSpPr/>
          <p:nvPr/>
        </p:nvSpPr>
        <p:spPr>
          <a:xfrm>
            <a:off x="1461699" y="7196535"/>
            <a:ext cx="709819" cy="0"/>
          </a:xfrm>
          <a:prstGeom prst="line">
            <a:avLst/>
          </a:prstGeom>
          <a:ln w="85725" cap="flat">
            <a:solidFill>
              <a:srgbClr val="CD6418"/>
            </a:solidFill>
            <a:prstDash val="soli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Freeform 7"/>
          <p:cNvSpPr/>
          <p:nvPr/>
        </p:nvSpPr>
        <p:spPr>
          <a:xfrm flipH="1" flipV="1">
            <a:off x="12278915" y="-2531335"/>
            <a:ext cx="6748195" cy="7745418"/>
          </a:xfrm>
          <a:custGeom>
            <a:avLst/>
            <a:gdLst/>
            <a:ahLst/>
            <a:cxnLst/>
            <a:rect l="l" t="t" r="r" b="b"/>
            <a:pathLst>
              <a:path w="6748195" h="7745418">
                <a:moveTo>
                  <a:pt x="6748196" y="7745417"/>
                </a:moveTo>
                <a:lnTo>
                  <a:pt x="0" y="7745417"/>
                </a:lnTo>
                <a:lnTo>
                  <a:pt x="0" y="0"/>
                </a:lnTo>
                <a:lnTo>
                  <a:pt x="6748196" y="0"/>
                </a:lnTo>
                <a:lnTo>
                  <a:pt x="6748196" y="7745417"/>
                </a:lnTo>
                <a:close/>
              </a:path>
            </a:pathLst>
          </a:custGeom>
          <a:blipFill>
            <a:blip r:embed="rId2">
              <a:alphaModFix amt="74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8" name="Group 8"/>
          <p:cNvGrpSpPr/>
          <p:nvPr/>
        </p:nvGrpSpPr>
        <p:grpSpPr>
          <a:xfrm>
            <a:off x="-345655" y="-1112370"/>
            <a:ext cx="3134328" cy="3471925"/>
            <a:chOff x="0" y="0"/>
            <a:chExt cx="825502" cy="914416"/>
          </a:xfrm>
        </p:grpSpPr>
        <p:sp>
          <p:nvSpPr>
            <p:cNvPr id="9" name="Freeform 9"/>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72000"/>
                  </a:srgbClr>
                </a:gs>
                <a:gs pos="100000">
                  <a:srgbClr val="196697">
                    <a:alpha val="72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TextBox 10"/>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1" name="Group 11"/>
          <p:cNvGrpSpPr/>
          <p:nvPr/>
        </p:nvGrpSpPr>
        <p:grpSpPr>
          <a:xfrm>
            <a:off x="1221509" y="-2531335"/>
            <a:ext cx="3134328" cy="3471925"/>
            <a:chOff x="0" y="0"/>
            <a:chExt cx="825502" cy="914416"/>
          </a:xfrm>
        </p:grpSpPr>
        <p:sp>
          <p:nvSpPr>
            <p:cNvPr id="12" name="Freeform 12"/>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89000"/>
                  </a:srgbClr>
                </a:gs>
                <a:gs pos="100000">
                  <a:srgbClr val="196697">
                    <a:alpha val="89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13" name="TextBox 13"/>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4" name="Group 14"/>
          <p:cNvGrpSpPr/>
          <p:nvPr/>
        </p:nvGrpSpPr>
        <p:grpSpPr>
          <a:xfrm rot="-10800000">
            <a:off x="15383478" y="7629353"/>
            <a:ext cx="3134328" cy="3471925"/>
            <a:chOff x="0" y="0"/>
            <a:chExt cx="825502" cy="914416"/>
          </a:xfrm>
        </p:grpSpPr>
        <p:sp>
          <p:nvSpPr>
            <p:cNvPr id="15" name="Freeform 15"/>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72000"/>
                  </a:srgbClr>
                </a:gs>
                <a:gs pos="100000">
                  <a:srgbClr val="196697">
                    <a:alpha val="72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16" name="TextBox 16"/>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 name="Group 17"/>
          <p:cNvGrpSpPr/>
          <p:nvPr/>
        </p:nvGrpSpPr>
        <p:grpSpPr>
          <a:xfrm rot="-10800000">
            <a:off x="13816314" y="9472723"/>
            <a:ext cx="3134328" cy="3471925"/>
            <a:chOff x="0" y="0"/>
            <a:chExt cx="825502" cy="914416"/>
          </a:xfrm>
        </p:grpSpPr>
        <p:sp>
          <p:nvSpPr>
            <p:cNvPr id="18" name="Freeform 18"/>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89000"/>
                  </a:srgbClr>
                </a:gs>
                <a:gs pos="100000">
                  <a:srgbClr val="196697">
                    <a:alpha val="89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19" name="TextBox 19"/>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20" name="AutoShape 20"/>
          <p:cNvSpPr/>
          <p:nvPr/>
        </p:nvSpPr>
        <p:spPr>
          <a:xfrm flipV="1">
            <a:off x="581257" y="-272257"/>
            <a:ext cx="0" cy="10831514"/>
          </a:xfrm>
          <a:prstGeom prst="line">
            <a:avLst/>
          </a:prstGeom>
          <a:ln w="19050" cap="flat">
            <a:solidFill>
              <a:srgbClr val="00B5EB"/>
            </a:solidFill>
            <a:prstDash val="soli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21" name="Freeform 21"/>
          <p:cNvSpPr/>
          <p:nvPr/>
        </p:nvSpPr>
        <p:spPr>
          <a:xfrm>
            <a:off x="1028700" y="9258300"/>
            <a:ext cx="2612583" cy="963464"/>
          </a:xfrm>
          <a:custGeom>
            <a:avLst/>
            <a:gdLst/>
            <a:ahLst/>
            <a:cxnLst/>
            <a:rect l="l" t="t" r="r" b="b"/>
            <a:pathLst>
              <a:path w="2612583" h="963464">
                <a:moveTo>
                  <a:pt x="0" y="0"/>
                </a:moveTo>
                <a:lnTo>
                  <a:pt x="2612583" y="0"/>
                </a:lnTo>
                <a:lnTo>
                  <a:pt x="2612583" y="963464"/>
                </a:lnTo>
                <a:lnTo>
                  <a:pt x="0" y="963464"/>
                </a:lnTo>
                <a:lnTo>
                  <a:pt x="0" y="0"/>
                </a:lnTo>
                <a:close/>
              </a:path>
            </a:pathLst>
          </a:custGeom>
          <a:blipFill>
            <a:blip r:embed="rId4"/>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2634049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3841D7A-17EA-A6EA-4B44-7D20DE718DF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343400" y="29183"/>
            <a:ext cx="10248900" cy="10248900"/>
          </a:xfrm>
          <a:prstGeom prst="rect">
            <a:avLst/>
          </a:prstGeom>
        </p:spPr>
      </p:pic>
      <p:sp>
        <p:nvSpPr>
          <p:cNvPr id="6" name="Freeform 6"/>
          <p:cNvSpPr/>
          <p:nvPr/>
        </p:nvSpPr>
        <p:spPr>
          <a:xfrm>
            <a:off x="4343400" y="9323536"/>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4"/>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11" name="Group 10">
            <a:extLst>
              <a:ext uri="{FF2B5EF4-FFF2-40B4-BE49-F238E27FC236}">
                <a16:creationId xmlns:a16="http://schemas.microsoft.com/office/drawing/2014/main" id="{DAFEEA35-9D6F-9B4D-6654-53B2CD48855E}"/>
              </a:ext>
            </a:extLst>
          </p:cNvPr>
          <p:cNvGrpSpPr/>
          <p:nvPr/>
        </p:nvGrpSpPr>
        <p:grpSpPr>
          <a:xfrm>
            <a:off x="6781800" y="4229100"/>
            <a:ext cx="6343650" cy="3771900"/>
            <a:chOff x="1219200" y="1371600"/>
            <a:chExt cx="6343650" cy="3771900"/>
          </a:xfrm>
        </p:grpSpPr>
        <p:pic>
          <p:nvPicPr>
            <p:cNvPr id="8" name="Picture 7" descr="A graph with a line&#10;&#10;Description automatically generated">
              <a:extLst>
                <a:ext uri="{FF2B5EF4-FFF2-40B4-BE49-F238E27FC236}">
                  <a16:creationId xmlns:a16="http://schemas.microsoft.com/office/drawing/2014/main" id="{762B3833-9AD8-E39C-6919-AE9F177EF58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19200" y="1371600"/>
              <a:ext cx="6343650" cy="3771900"/>
            </a:xfrm>
            <a:prstGeom prst="rect">
              <a:avLst/>
            </a:prstGeom>
          </p:spPr>
        </p:pic>
        <p:sp>
          <p:nvSpPr>
            <p:cNvPr id="9" name="TextBox 8">
              <a:extLst>
                <a:ext uri="{FF2B5EF4-FFF2-40B4-BE49-F238E27FC236}">
                  <a16:creationId xmlns:a16="http://schemas.microsoft.com/office/drawing/2014/main" id="{A5F6F7E8-5101-E049-2D68-CBA706D0E6A3}"/>
                </a:ext>
              </a:extLst>
            </p:cNvPr>
            <p:cNvSpPr txBox="1"/>
            <p:nvPr/>
          </p:nvSpPr>
          <p:spPr>
            <a:xfrm>
              <a:off x="6127842" y="4381472"/>
              <a:ext cx="1435008" cy="707886"/>
            </a:xfrm>
            <a:prstGeom prst="rect">
              <a:avLst/>
            </a:prstGeom>
            <a:noFill/>
          </p:spPr>
          <p:txBody>
            <a:bodyPr wrap="none" rtlCol="0">
              <a:spAutoFit/>
            </a:bodyPr>
            <a:lstStyle/>
            <a:p>
              <a:r>
                <a:rPr lang="en-US" sz="4000" dirty="0">
                  <a:solidFill>
                    <a:srgbClr val="92D050"/>
                  </a:solidFill>
                  <a:latin typeface="Segoe Pro Bold" panose="020B0802040504020203" pitchFamily="34" charset="0"/>
                </a:rPr>
                <a:t>-40%</a:t>
              </a:r>
              <a:endParaRPr lang="en-NL" sz="4000" dirty="0">
                <a:solidFill>
                  <a:srgbClr val="92D050"/>
                </a:solidFill>
                <a:latin typeface="Segoe Pro Bold" panose="020B0802040504020203" pitchFamily="34" charset="0"/>
              </a:endParaRPr>
            </a:p>
          </p:txBody>
        </p:sp>
      </p:grpSp>
    </p:spTree>
    <p:extLst>
      <p:ext uri="{BB962C8B-B14F-4D97-AF65-F5344CB8AC3E}">
        <p14:creationId xmlns:p14="http://schemas.microsoft.com/office/powerpoint/2010/main" val="4642052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3841D7A-17EA-A6EA-4B44-7D20DE718DF2}"/>
              </a:ext>
            </a:extLst>
          </p:cNvPr>
          <p:cNvPicPr>
            <a:picLocks noChangeAspect="1"/>
          </p:cNvPicPr>
          <p:nvPr/>
        </p:nvPicPr>
        <p:blipFill>
          <a:blip r:embed="rId3"/>
          <a:stretch>
            <a:fillRect/>
          </a:stretch>
        </p:blipFill>
        <p:spPr>
          <a:xfrm>
            <a:off x="4343400" y="29183"/>
            <a:ext cx="10248900" cy="10248900"/>
          </a:xfrm>
          <a:prstGeom prst="rect">
            <a:avLst/>
          </a:prstGeom>
        </p:spPr>
      </p:pic>
      <p:sp>
        <p:nvSpPr>
          <p:cNvPr id="6" name="Freeform 6"/>
          <p:cNvSpPr/>
          <p:nvPr/>
        </p:nvSpPr>
        <p:spPr>
          <a:xfrm>
            <a:off x="4343400" y="114300"/>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4"/>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12" name="Group 11">
            <a:extLst>
              <a:ext uri="{FF2B5EF4-FFF2-40B4-BE49-F238E27FC236}">
                <a16:creationId xmlns:a16="http://schemas.microsoft.com/office/drawing/2014/main" id="{560FD5FE-AA0E-9585-3A2D-DF753850E908}"/>
              </a:ext>
            </a:extLst>
          </p:cNvPr>
          <p:cNvGrpSpPr/>
          <p:nvPr/>
        </p:nvGrpSpPr>
        <p:grpSpPr>
          <a:xfrm>
            <a:off x="4870842" y="3654620"/>
            <a:ext cx="9194015" cy="4046607"/>
            <a:chOff x="8305799" y="3687692"/>
            <a:chExt cx="9194015" cy="4046607"/>
          </a:xfrm>
        </p:grpSpPr>
        <p:pic>
          <p:nvPicPr>
            <p:cNvPr id="9" name="Picture 8" descr="A screen shot of a computer&#10;&#10;Description automatically generated">
              <a:extLst>
                <a:ext uri="{FF2B5EF4-FFF2-40B4-BE49-F238E27FC236}">
                  <a16:creationId xmlns:a16="http://schemas.microsoft.com/office/drawing/2014/main" id="{6C7A5599-3433-84CD-8FFD-C4BB7C6681E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05799" y="3687692"/>
              <a:ext cx="9194015" cy="4046607"/>
            </a:xfrm>
            <a:prstGeom prst="rect">
              <a:avLst/>
            </a:prstGeom>
          </p:spPr>
        </p:pic>
        <p:sp>
          <p:nvSpPr>
            <p:cNvPr id="10" name="TextBox 9">
              <a:extLst>
                <a:ext uri="{FF2B5EF4-FFF2-40B4-BE49-F238E27FC236}">
                  <a16:creationId xmlns:a16="http://schemas.microsoft.com/office/drawing/2014/main" id="{13373882-119E-F496-43E0-C0AA5D880D15}"/>
                </a:ext>
              </a:extLst>
            </p:cNvPr>
            <p:cNvSpPr txBox="1"/>
            <p:nvPr/>
          </p:nvSpPr>
          <p:spPr>
            <a:xfrm>
              <a:off x="15908994" y="7026413"/>
              <a:ext cx="1426994" cy="707886"/>
            </a:xfrm>
            <a:prstGeom prst="rect">
              <a:avLst/>
            </a:prstGeom>
            <a:noFill/>
          </p:spPr>
          <p:txBody>
            <a:bodyPr wrap="none" rtlCol="0">
              <a:spAutoFit/>
            </a:bodyPr>
            <a:lstStyle/>
            <a:p>
              <a:r>
                <a:rPr lang="en-US" sz="4000" dirty="0">
                  <a:solidFill>
                    <a:srgbClr val="92D050"/>
                  </a:solidFill>
                  <a:latin typeface="Segoe Pro Bold" panose="020B0802040504020203" pitchFamily="34" charset="0"/>
                </a:rPr>
                <a:t>-90%</a:t>
              </a:r>
              <a:endParaRPr lang="en-NL" sz="4000" dirty="0">
                <a:solidFill>
                  <a:srgbClr val="92D050"/>
                </a:solidFill>
                <a:latin typeface="Segoe Pro Bold" panose="020B0802040504020203" pitchFamily="34" charset="0"/>
              </a:endParaRPr>
            </a:p>
          </p:txBody>
        </p:sp>
      </p:grpSp>
    </p:spTree>
    <p:extLst>
      <p:ext uri="{BB962C8B-B14F-4D97-AF65-F5344CB8AC3E}">
        <p14:creationId xmlns:p14="http://schemas.microsoft.com/office/powerpoint/2010/main" val="39634772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3" name="Picture 12" descr="A screen shot of a graph&#10;&#10;Description automatically generated">
            <a:extLst>
              <a:ext uri="{FF2B5EF4-FFF2-40B4-BE49-F238E27FC236}">
                <a16:creationId xmlns:a16="http://schemas.microsoft.com/office/drawing/2014/main" id="{EA697DBB-0781-AB23-4CF6-6FC0D68680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79" y="1676902"/>
            <a:ext cx="18253507" cy="6573076"/>
          </a:xfrm>
          <a:prstGeom prst="rect">
            <a:avLst/>
          </a:prstGeom>
        </p:spPr>
      </p:pic>
      <p:pic>
        <p:nvPicPr>
          <p:cNvPr id="3" name="Picture 2">
            <a:extLst>
              <a:ext uri="{FF2B5EF4-FFF2-40B4-BE49-F238E27FC236}">
                <a16:creationId xmlns:a16="http://schemas.microsoft.com/office/drawing/2014/main" id="{A44D8A95-9233-DA12-B4C9-83E5B3E08B59}"/>
              </a:ext>
            </a:extLst>
          </p:cNvPr>
          <p:cNvPicPr>
            <a:picLocks noChangeAspect="1"/>
          </p:cNvPicPr>
          <p:nvPr/>
        </p:nvPicPr>
        <p:blipFill>
          <a:blip r:embed="rId3"/>
          <a:stretch>
            <a:fillRect/>
          </a:stretch>
        </p:blipFill>
        <p:spPr>
          <a:xfrm>
            <a:off x="13013" y="1676902"/>
            <a:ext cx="18261974" cy="6154009"/>
          </a:xfrm>
          <a:prstGeom prst="rect">
            <a:avLst/>
          </a:prstGeom>
        </p:spPr>
      </p:pic>
      <p:pic>
        <p:nvPicPr>
          <p:cNvPr id="7" name="Picture 6" descr="A close up of fire&#10;&#10;Description automatically generated">
            <a:extLst>
              <a:ext uri="{FF2B5EF4-FFF2-40B4-BE49-F238E27FC236}">
                <a16:creationId xmlns:a16="http://schemas.microsoft.com/office/drawing/2014/main" id="{95C998A9-32DB-49C0-168B-0D2FA991E4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049722"/>
            <a:ext cx="18288000" cy="9595821"/>
          </a:xfrm>
          <a:prstGeom prst="rect">
            <a:avLst/>
          </a:prstGeom>
        </p:spPr>
      </p:pic>
    </p:spTree>
    <p:extLst>
      <p:ext uri="{BB962C8B-B14F-4D97-AF65-F5344CB8AC3E}">
        <p14:creationId xmlns:p14="http://schemas.microsoft.com/office/powerpoint/2010/main" val="2512441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6ECDD1E-CFBE-9981-6768-BDEF2D1059E2}"/>
              </a:ext>
            </a:extLst>
          </p:cNvPr>
          <p:cNvPicPr>
            <a:picLocks noChangeAspect="1"/>
          </p:cNvPicPr>
          <p:nvPr/>
        </p:nvPicPr>
        <p:blipFill rotWithShape="1">
          <a:blip r:embed="rId3">
            <a:extLst>
              <a:ext uri="{28A0092B-C50C-407E-A947-70E740481C1C}">
                <a14:useLocalDpi xmlns:a14="http://schemas.microsoft.com/office/drawing/2010/main" val="0"/>
              </a:ext>
            </a:extLst>
          </a:blip>
          <a:srcRect l="4989" r="17102"/>
          <a:stretch/>
        </p:blipFill>
        <p:spPr>
          <a:xfrm>
            <a:off x="6186208" y="-42491"/>
            <a:ext cx="12118012" cy="10369367"/>
          </a:xfrm>
          <a:prstGeom prst="rect">
            <a:avLst/>
          </a:prstGeom>
          <a:effectLst>
            <a:outerShdw blurRad="63500" sx="102000" sy="102000" algn="ctr" rotWithShape="0">
              <a:prstClr val="black">
                <a:alpha val="40000"/>
              </a:prstClr>
            </a:outerShdw>
          </a:effectLst>
        </p:spPr>
      </p:pic>
      <p:pic>
        <p:nvPicPr>
          <p:cNvPr id="10" name="Picture 9" descr="Lights with plants from the ceiling&#10;&#10;Description automatically generated">
            <a:extLst>
              <a:ext uri="{FF2B5EF4-FFF2-40B4-BE49-F238E27FC236}">
                <a16:creationId xmlns:a16="http://schemas.microsoft.com/office/drawing/2014/main" id="{11497743-09A7-0215-13C0-7E916C8F733C}"/>
              </a:ext>
            </a:extLst>
          </p:cNvPr>
          <p:cNvPicPr>
            <a:picLocks noChangeAspect="1"/>
          </p:cNvPicPr>
          <p:nvPr/>
        </p:nvPicPr>
        <p:blipFill rotWithShape="1">
          <a:blip r:embed="rId4">
            <a:extLst>
              <a:ext uri="{28A0092B-C50C-407E-A947-70E740481C1C}">
                <a14:useLocalDpi xmlns:a14="http://schemas.microsoft.com/office/drawing/2010/main" val="0"/>
              </a:ext>
            </a:extLst>
          </a:blip>
          <a:srcRect l="61520" t="-136" r="17740" b="136"/>
          <a:stretch/>
        </p:blipFill>
        <p:spPr>
          <a:xfrm>
            <a:off x="3064223" y="-26069"/>
            <a:ext cx="3216620" cy="10339137"/>
          </a:xfrm>
          <a:prstGeom prst="rect">
            <a:avLst/>
          </a:prstGeom>
          <a:effectLst>
            <a:outerShdw blurRad="63500" sx="102000" sy="102000" algn="ctr" rotWithShape="0">
              <a:prstClr val="black">
                <a:alpha val="40000"/>
              </a:prstClr>
            </a:outerShdw>
          </a:effectLst>
        </p:spPr>
      </p:pic>
      <p:pic>
        <p:nvPicPr>
          <p:cNvPr id="9" name="Picture 8" descr="A close up of a circuit board&#10;&#10;Description automatically generated">
            <a:extLst>
              <a:ext uri="{FF2B5EF4-FFF2-40B4-BE49-F238E27FC236}">
                <a16:creationId xmlns:a16="http://schemas.microsoft.com/office/drawing/2014/main" id="{E6DC1777-D439-AB71-7EDD-EE43DFC84BE0}"/>
              </a:ext>
            </a:extLst>
          </p:cNvPr>
          <p:cNvPicPr>
            <a:picLocks noChangeAspect="1"/>
          </p:cNvPicPr>
          <p:nvPr/>
        </p:nvPicPr>
        <p:blipFill rotWithShape="1">
          <a:blip r:embed="rId5">
            <a:extLst>
              <a:ext uri="{28A0092B-C50C-407E-A947-70E740481C1C}">
                <a14:useLocalDpi xmlns:a14="http://schemas.microsoft.com/office/drawing/2010/main" val="0"/>
              </a:ext>
            </a:extLst>
          </a:blip>
          <a:srcRect l="47300" r="32116"/>
          <a:stretch/>
        </p:blipFill>
        <p:spPr>
          <a:xfrm>
            <a:off x="-152399" y="-121222"/>
            <a:ext cx="3216620" cy="10418019"/>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0420631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5" name="TextBox 5"/>
          <p:cNvSpPr txBox="1"/>
          <p:nvPr/>
        </p:nvSpPr>
        <p:spPr>
          <a:xfrm>
            <a:off x="1461699" y="5267325"/>
            <a:ext cx="9450080" cy="1411024"/>
          </a:xfrm>
          <a:prstGeom prst="rect">
            <a:avLst/>
          </a:prstGeom>
        </p:spPr>
        <p:txBody>
          <a:bodyPr lIns="0" tIns="0" rIns="0" bIns="0" rtlCol="0" anchor="t">
            <a:spAutoFit/>
          </a:bodyPr>
          <a:lstStyle/>
          <a:p>
            <a:pPr marL="0" marR="0" lvl="0" indent="0" algn="l" defTabSz="914400" rtl="0" eaLnBrk="1" fontAlgn="auto" latinLnBrk="0" hangingPunct="1">
              <a:lnSpc>
                <a:spcPts val="10893"/>
              </a:lnSpc>
              <a:spcBef>
                <a:spcPts val="0"/>
              </a:spcBef>
              <a:spcAft>
                <a:spcPts val="0"/>
              </a:spcAft>
              <a:buClrTx/>
              <a:buSzTx/>
              <a:buFontTx/>
              <a:buNone/>
              <a:tabLst/>
              <a:defRPr/>
            </a:pPr>
            <a:r>
              <a:rPr kumimoji="0" lang="en-US" sz="10050" b="1" i="0" u="none" strike="noStrike" kern="1200" cap="none" spc="0" normalizeH="0" baseline="0" noProof="0" dirty="0">
                <a:ln>
                  <a:noFill/>
                </a:ln>
                <a:solidFill>
                  <a:srgbClr val="FFFFFF"/>
                </a:solidFill>
                <a:effectLst/>
                <a:uLnTx/>
                <a:uFillTx/>
                <a:latin typeface="Segoe UI"/>
                <a:ea typeface="+mn-ea"/>
                <a:cs typeface="Segoe UI"/>
              </a:rPr>
              <a:t>Conclusion</a:t>
            </a:r>
          </a:p>
        </p:txBody>
      </p:sp>
      <p:sp>
        <p:nvSpPr>
          <p:cNvPr id="6" name="AutoShape 6"/>
          <p:cNvSpPr/>
          <p:nvPr/>
        </p:nvSpPr>
        <p:spPr>
          <a:xfrm>
            <a:off x="1461699" y="7196535"/>
            <a:ext cx="709819" cy="0"/>
          </a:xfrm>
          <a:prstGeom prst="line">
            <a:avLst/>
          </a:prstGeom>
          <a:ln w="85725" cap="flat">
            <a:solidFill>
              <a:srgbClr val="CD6418"/>
            </a:solidFill>
            <a:prstDash val="soli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14" name="Group 14"/>
          <p:cNvGrpSpPr/>
          <p:nvPr/>
        </p:nvGrpSpPr>
        <p:grpSpPr>
          <a:xfrm rot="10800000">
            <a:off x="15154878" y="6810203"/>
            <a:ext cx="3134328" cy="3471925"/>
            <a:chOff x="0" y="0"/>
            <a:chExt cx="825502" cy="914416"/>
          </a:xfrm>
        </p:grpSpPr>
        <p:sp>
          <p:nvSpPr>
            <p:cNvPr id="15" name="Freeform 15"/>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72000"/>
                  </a:srgbClr>
                </a:gs>
                <a:gs pos="100000">
                  <a:srgbClr val="196697">
                    <a:alpha val="72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6" name="TextBox 16"/>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 name="Group 17"/>
          <p:cNvGrpSpPr/>
          <p:nvPr/>
        </p:nvGrpSpPr>
        <p:grpSpPr>
          <a:xfrm rot="10800000">
            <a:off x="13568664" y="8424973"/>
            <a:ext cx="3134328" cy="1852675"/>
            <a:chOff x="0" y="0"/>
            <a:chExt cx="825502" cy="914416"/>
          </a:xfrm>
        </p:grpSpPr>
        <p:sp>
          <p:nvSpPr>
            <p:cNvPr id="18" name="Freeform 18"/>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89000"/>
                  </a:srgbClr>
                </a:gs>
                <a:gs pos="100000">
                  <a:srgbClr val="196697">
                    <a:alpha val="89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9" name="TextBox 19"/>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20" name="AutoShape 20"/>
          <p:cNvSpPr/>
          <p:nvPr/>
        </p:nvSpPr>
        <p:spPr>
          <a:xfrm flipV="1">
            <a:off x="581257" y="-272257"/>
            <a:ext cx="0" cy="10831514"/>
          </a:xfrm>
          <a:prstGeom prst="line">
            <a:avLst/>
          </a:prstGeom>
          <a:ln w="19050" cap="flat">
            <a:solidFill>
              <a:srgbClr val="00B5EB"/>
            </a:solidFill>
            <a:prstDash val="soli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21" name="Freeform 21"/>
          <p:cNvSpPr/>
          <p:nvPr/>
        </p:nvSpPr>
        <p:spPr>
          <a:xfrm>
            <a:off x="419100" y="9272955"/>
            <a:ext cx="2839915" cy="1014046"/>
          </a:xfrm>
          <a:custGeom>
            <a:avLst/>
            <a:gdLst/>
            <a:ahLst/>
            <a:cxnLst/>
            <a:rect l="l" t="t" r="r" b="b"/>
            <a:pathLst>
              <a:path w="2612583" h="963464">
                <a:moveTo>
                  <a:pt x="0" y="0"/>
                </a:moveTo>
                <a:lnTo>
                  <a:pt x="2612583" y="0"/>
                </a:lnTo>
                <a:lnTo>
                  <a:pt x="2612583" y="963464"/>
                </a:lnTo>
                <a:lnTo>
                  <a:pt x="0" y="963464"/>
                </a:lnTo>
                <a:lnTo>
                  <a:pt x="0" y="0"/>
                </a:lnTo>
                <a:close/>
              </a:path>
            </a:pathLst>
          </a:custGeom>
          <a:blipFill>
            <a:blip r:embed="rId3"/>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2" name="Freeform 5">
            <a:extLst>
              <a:ext uri="{FF2B5EF4-FFF2-40B4-BE49-F238E27FC236}">
                <a16:creationId xmlns:a16="http://schemas.microsoft.com/office/drawing/2014/main" id="{A74D98B3-E58E-9D79-9610-08CB599FB478}"/>
              </a:ext>
            </a:extLst>
          </p:cNvPr>
          <p:cNvSpPr/>
          <p:nvPr/>
        </p:nvSpPr>
        <p:spPr>
          <a:xfrm>
            <a:off x="-23446" y="-23446"/>
            <a:ext cx="3122212" cy="475947"/>
          </a:xfrm>
          <a:custGeom>
            <a:avLst/>
            <a:gdLst/>
            <a:ahLst/>
            <a:cxnLst/>
            <a:rect l="l" t="t" r="r" b="b"/>
            <a:pathLst>
              <a:path w="3122212" h="475947">
                <a:moveTo>
                  <a:pt x="0" y="0"/>
                </a:moveTo>
                <a:lnTo>
                  <a:pt x="3122213" y="0"/>
                </a:lnTo>
                <a:lnTo>
                  <a:pt x="3122213" y="475947"/>
                </a:lnTo>
                <a:lnTo>
                  <a:pt x="0" y="475947"/>
                </a:lnTo>
                <a:lnTo>
                  <a:pt x="0" y="0"/>
                </a:lnTo>
                <a:close/>
              </a:path>
            </a:pathLst>
          </a:custGeom>
          <a:blipFill>
            <a:blip r:embed="rId4">
              <a:extLst>
                <a:ext uri="{96DAC541-7B7A-43D3-8B79-37D633B846F1}">
                  <asvg:svgBlip xmlns:asvg="http://schemas.microsoft.com/office/drawing/2016/SVG/main" r:embed="rId5"/>
                </a:ext>
              </a:extLst>
            </a:blip>
            <a:stretch>
              <a:fillRect l="-209711" t="-6615036" r="-131543" b="-9942056"/>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descr="A person using a calculator&#10;&#10;Description automatically generated">
            <a:extLst>
              <a:ext uri="{FF2B5EF4-FFF2-40B4-BE49-F238E27FC236}">
                <a16:creationId xmlns:a16="http://schemas.microsoft.com/office/drawing/2014/main" id="{37A6B5C6-F733-778B-401C-20FDBB729A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2400" y="0"/>
            <a:ext cx="8230438" cy="10287000"/>
          </a:xfrm>
          <a:prstGeom prst="rect">
            <a:avLst/>
          </a:prstGeom>
        </p:spPr>
      </p:pic>
      <p:pic>
        <p:nvPicPr>
          <p:cNvPr id="4" name="Picture 3" descr="Azure Developer certification logo">
            <a:extLst>
              <a:ext uri="{FF2B5EF4-FFF2-40B4-BE49-F238E27FC236}">
                <a16:creationId xmlns:a16="http://schemas.microsoft.com/office/drawing/2014/main" id="{310FD8C4-81DE-5528-4A2A-320D240A26C8}"/>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10000" b="90000" l="10000" r="90000">
                        <a14:foregroundMark x1="38750" y1="51571" x2="45917" y2="52571"/>
                        <a14:foregroundMark x1="67500" y1="53714" x2="63417" y2="48429"/>
                        <a14:foregroundMark x1="63417" y1="48429" x2="39333" y2="46143"/>
                        <a14:foregroundMark x1="39333" y1="46143" x2="36750" y2="47286"/>
                        <a14:foregroundMark x1="46917" y1="24143" x2="43333" y2="24143"/>
                      </a14:backgroundRemoval>
                    </a14:imgEffect>
                  </a14:imgLayer>
                </a14:imgProps>
              </a:ext>
              <a:ext uri="{28A0092B-C50C-407E-A947-70E740481C1C}">
                <a14:useLocalDpi xmlns:a14="http://schemas.microsoft.com/office/drawing/2010/main" val="0"/>
              </a:ext>
            </a:extLst>
          </a:blip>
          <a:srcRect l="25167" t="7714" r="25167" b="7714"/>
          <a:stretch/>
        </p:blipFill>
        <p:spPr>
          <a:xfrm>
            <a:off x="9221038" y="1638300"/>
            <a:ext cx="5943600" cy="5903710"/>
          </a:xfrm>
          <a:prstGeom prst="rect">
            <a:avLst/>
          </a:prstGeom>
        </p:spPr>
      </p:pic>
    </p:spTree>
    <p:extLst>
      <p:ext uri="{BB962C8B-B14F-4D97-AF65-F5344CB8AC3E}">
        <p14:creationId xmlns:p14="http://schemas.microsoft.com/office/powerpoint/2010/main" val="926873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7A6B5C6-F733-778B-401C-20FDBB729AF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0"/>
            <a:ext cx="15430502" cy="10287000"/>
          </a:xfrm>
          <a:prstGeom prst="rect">
            <a:avLst/>
          </a:prstGeom>
        </p:spPr>
      </p:pic>
      <p:pic>
        <p:nvPicPr>
          <p:cNvPr id="5" name="Picture 4" descr="A blue and white logo&#10;&#10;Description automatically generated">
            <a:extLst>
              <a:ext uri="{FF2B5EF4-FFF2-40B4-BE49-F238E27FC236}">
                <a16:creationId xmlns:a16="http://schemas.microsoft.com/office/drawing/2014/main" id="{CC3645FD-1E8D-2540-3249-FD92341E71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15902" y="2628900"/>
            <a:ext cx="5029200" cy="5029200"/>
          </a:xfrm>
          <a:prstGeom prst="rect">
            <a:avLst/>
          </a:prstGeom>
        </p:spPr>
      </p:pic>
    </p:spTree>
    <p:extLst>
      <p:ext uri="{BB962C8B-B14F-4D97-AF65-F5344CB8AC3E}">
        <p14:creationId xmlns:p14="http://schemas.microsoft.com/office/powerpoint/2010/main" val="643793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descr="A person looking at a vending machine&#10;&#10;Description automatically generated">
            <a:extLst>
              <a:ext uri="{FF2B5EF4-FFF2-40B4-BE49-F238E27FC236}">
                <a16:creationId xmlns:a16="http://schemas.microsoft.com/office/drawing/2014/main" id="{57A8884E-5855-928F-218E-3061E2E84F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5419327" cy="10287000"/>
          </a:xfrm>
          <a:prstGeom prst="rect">
            <a:avLst/>
          </a:prstGeom>
        </p:spPr>
      </p:pic>
      <p:pic>
        <p:nvPicPr>
          <p:cNvPr id="9" name="Picture 8">
            <a:extLst>
              <a:ext uri="{FF2B5EF4-FFF2-40B4-BE49-F238E27FC236}">
                <a16:creationId xmlns:a16="http://schemas.microsoft.com/office/drawing/2014/main" id="{33AB4617-8748-AF5A-8E78-23EC8E5E883D}"/>
              </a:ext>
            </a:extLst>
          </p:cNvPr>
          <p:cNvPicPr>
            <a:picLocks noChangeAspect="1"/>
          </p:cNvPicPr>
          <p:nvPr/>
        </p:nvPicPr>
        <p:blipFill>
          <a:blip r:embed="rId4"/>
          <a:stretch>
            <a:fillRect/>
          </a:stretch>
        </p:blipFill>
        <p:spPr>
          <a:xfrm>
            <a:off x="2667000" y="2000739"/>
            <a:ext cx="6736664" cy="6285521"/>
          </a:xfrm>
          <a:prstGeom prst="rect">
            <a:avLst/>
          </a:prstGeom>
        </p:spPr>
      </p:pic>
    </p:spTree>
    <p:extLst>
      <p:ext uri="{BB962C8B-B14F-4D97-AF65-F5344CB8AC3E}">
        <p14:creationId xmlns:p14="http://schemas.microsoft.com/office/powerpoint/2010/main" val="29445587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Freeform 6"/>
          <p:cNvSpPr/>
          <p:nvPr/>
        </p:nvSpPr>
        <p:spPr>
          <a:xfrm>
            <a:off x="152400" y="9336506"/>
            <a:ext cx="2612583" cy="963464"/>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3"/>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2" name="Text Placeholder 1">
            <a:extLst>
              <a:ext uri="{FF2B5EF4-FFF2-40B4-BE49-F238E27FC236}">
                <a16:creationId xmlns:a16="http://schemas.microsoft.com/office/drawing/2014/main" id="{6707834A-C4B1-6463-33BF-9CCFC34DE28A}"/>
              </a:ext>
            </a:extLst>
          </p:cNvPr>
          <p:cNvSpPr txBox="1">
            <a:spLocks/>
          </p:cNvSpPr>
          <p:nvPr/>
        </p:nvSpPr>
        <p:spPr>
          <a:xfrm>
            <a:off x="1700212" y="1562100"/>
            <a:ext cx="16054388" cy="79247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4000" b="1" dirty="0">
                <a:solidFill>
                  <a:schemeClr val="bg1"/>
                </a:solidFill>
              </a:rPr>
              <a:t>GitHub: </a:t>
            </a:r>
            <a:r>
              <a:rPr lang="en-GB" sz="4000" dirty="0">
                <a:solidFill>
                  <a:schemeClr val="bg1"/>
                </a:solidFill>
              </a:rPr>
              <a:t>2,000 CI/CD minutes free</a:t>
            </a:r>
            <a:br>
              <a:rPr lang="en-GB" sz="4000" dirty="0">
                <a:solidFill>
                  <a:srgbClr val="0000FF"/>
                </a:solidFill>
                <a:hlinkClick r:id="rId4">
                  <a:extLst>
                    <a:ext uri="{A12FA001-AC4F-418D-AE19-62706E023703}">
                      <ahyp:hlinkClr xmlns:ahyp="http://schemas.microsoft.com/office/drawing/2018/hyperlinkcolor" val="tx"/>
                    </a:ext>
                  </a:extLst>
                </a:hlinkClick>
              </a:rPr>
            </a:br>
            <a:r>
              <a:rPr lang="en-US" sz="3000" dirty="0">
                <a:solidFill>
                  <a:srgbClr val="00B5EB"/>
                </a:solidFill>
                <a:hlinkClick r:id="rId5">
                  <a:extLst>
                    <a:ext uri="{A12FA001-AC4F-418D-AE19-62706E023703}">
                      <ahyp:hlinkClr xmlns:ahyp="http://schemas.microsoft.com/office/drawing/2018/hyperlinkcolor" val="tx"/>
                    </a:ext>
                  </a:extLst>
                </a:hlinkClick>
              </a:rPr>
              <a:t>Pricing · Plans for every developer (github.com)</a:t>
            </a:r>
            <a:endParaRPr lang="en-GB" sz="3000" dirty="0">
              <a:solidFill>
                <a:srgbClr val="00B5EB"/>
              </a:solidFill>
            </a:endParaRPr>
          </a:p>
          <a:p>
            <a:pPr marL="0" indent="0">
              <a:buNone/>
            </a:pPr>
            <a:endParaRPr lang="en-GB" sz="3600" b="1" dirty="0">
              <a:solidFill>
                <a:schemeClr val="bg1"/>
              </a:solidFill>
            </a:endParaRPr>
          </a:p>
          <a:p>
            <a:pPr marL="0" indent="0">
              <a:buNone/>
            </a:pPr>
            <a:r>
              <a:rPr lang="en-GB" sz="3600" b="1" dirty="0">
                <a:solidFill>
                  <a:schemeClr val="bg1"/>
                </a:solidFill>
              </a:rPr>
              <a:t>Azure Functions: </a:t>
            </a:r>
            <a:r>
              <a:rPr lang="en-GB" sz="3600" dirty="0">
                <a:solidFill>
                  <a:schemeClr val="bg1"/>
                </a:solidFill>
              </a:rPr>
              <a:t>First 400,000 GB-s/month free</a:t>
            </a:r>
            <a:br>
              <a:rPr lang="en-GB" sz="3600" dirty="0">
                <a:solidFill>
                  <a:srgbClr val="0000FF"/>
                </a:solidFill>
                <a:hlinkClick r:id="rId4">
                  <a:extLst>
                    <a:ext uri="{A12FA001-AC4F-418D-AE19-62706E023703}">
                      <ahyp:hlinkClr xmlns:ahyp="http://schemas.microsoft.com/office/drawing/2018/hyperlinkcolor" val="tx"/>
                    </a:ext>
                  </a:extLst>
                </a:hlinkClick>
              </a:rPr>
            </a:br>
            <a:r>
              <a:rPr lang="en-GB" sz="3000" dirty="0">
                <a:solidFill>
                  <a:srgbClr val="00B5EB"/>
                </a:solidFill>
                <a:hlinkClick r:id="rId4">
                  <a:extLst>
                    <a:ext uri="{A12FA001-AC4F-418D-AE19-62706E023703}">
                      <ahyp:hlinkClr xmlns:ahyp="http://schemas.microsoft.com/office/drawing/2018/hyperlinkcolor" val="tx"/>
                    </a:ext>
                  </a:extLst>
                </a:hlinkClick>
              </a:rPr>
              <a:t>https://azure.microsoft.com/en-us/pricing/details/functions/</a:t>
            </a:r>
            <a:br>
              <a:rPr lang="en-GB" sz="3600" dirty="0">
                <a:solidFill>
                  <a:schemeClr val="bg1"/>
                </a:solidFill>
              </a:rPr>
            </a:br>
            <a:endParaRPr lang="en-GB" sz="3600" dirty="0">
              <a:solidFill>
                <a:schemeClr val="bg1"/>
              </a:solidFill>
            </a:endParaRPr>
          </a:p>
          <a:p>
            <a:pPr marL="0" indent="0">
              <a:buNone/>
            </a:pPr>
            <a:r>
              <a:rPr lang="nl-NL" sz="3600" b="1" dirty="0">
                <a:solidFill>
                  <a:schemeClr val="bg1"/>
                </a:solidFill>
              </a:rPr>
              <a:t>Azure CosmosDB: </a:t>
            </a:r>
            <a:r>
              <a:rPr lang="nl-NL" sz="3600" dirty="0">
                <a:solidFill>
                  <a:schemeClr val="bg1"/>
                </a:solidFill>
              </a:rPr>
              <a:t>1,000 RU/s free</a:t>
            </a:r>
            <a:br>
              <a:rPr lang="nl-NL" sz="3600" dirty="0">
                <a:solidFill>
                  <a:srgbClr val="0000FF"/>
                </a:solidFill>
                <a:hlinkClick r:id="rId6">
                  <a:extLst>
                    <a:ext uri="{A12FA001-AC4F-418D-AE19-62706E023703}">
                      <ahyp:hlinkClr xmlns:ahyp="http://schemas.microsoft.com/office/drawing/2018/hyperlinkcolor" val="tx"/>
                    </a:ext>
                  </a:extLst>
                </a:hlinkClick>
              </a:rPr>
            </a:br>
            <a:r>
              <a:rPr lang="nl-NL" sz="3000" dirty="0">
                <a:solidFill>
                  <a:srgbClr val="00B5EB"/>
                </a:solidFill>
                <a:hlinkClick r:id="rId6">
                  <a:extLst>
                    <a:ext uri="{A12FA001-AC4F-418D-AE19-62706E023703}">
                      <ahyp:hlinkClr xmlns:ahyp="http://schemas.microsoft.com/office/drawing/2018/hyperlinkcolor" val="tx"/>
                    </a:ext>
                  </a:extLst>
                </a:hlinkClick>
              </a:rPr>
              <a:t>https://learn.microsoft.com/en-us/azure/cosmos-db/free-tier</a:t>
            </a:r>
            <a:br>
              <a:rPr lang="nl-NL" sz="3600" dirty="0">
                <a:solidFill>
                  <a:schemeClr val="bg1"/>
                </a:solidFill>
              </a:rPr>
            </a:br>
            <a:br>
              <a:rPr lang="nl-NL" sz="3600" dirty="0">
                <a:solidFill>
                  <a:schemeClr val="bg1"/>
                </a:solidFill>
              </a:rPr>
            </a:br>
            <a:r>
              <a:rPr lang="nl-NL" sz="3600" b="1" dirty="0">
                <a:solidFill>
                  <a:schemeClr val="bg1"/>
                </a:solidFill>
              </a:rPr>
              <a:t>Azure Application Insights: </a:t>
            </a:r>
            <a:r>
              <a:rPr lang="nl-NL" sz="3600" dirty="0">
                <a:solidFill>
                  <a:schemeClr val="bg1"/>
                </a:solidFill>
              </a:rPr>
              <a:t>5 GB/month + 90 days retention free</a:t>
            </a:r>
            <a:endParaRPr lang="en-GB" sz="3600" dirty="0">
              <a:solidFill>
                <a:schemeClr val="bg1"/>
              </a:solidFill>
            </a:endParaRPr>
          </a:p>
          <a:p>
            <a:pPr marL="0" indent="0">
              <a:buNone/>
            </a:pPr>
            <a:r>
              <a:rPr lang="nl-NL" sz="3000" dirty="0">
                <a:solidFill>
                  <a:srgbClr val="00B5EB"/>
                </a:solidFill>
                <a:hlinkClick r:id="rId7">
                  <a:extLst>
                    <a:ext uri="{A12FA001-AC4F-418D-AE19-62706E023703}">
                      <ahyp:hlinkClr xmlns:ahyp="http://schemas.microsoft.com/office/drawing/2018/hyperlinkcolor" val="tx"/>
                    </a:ext>
                  </a:extLst>
                </a:hlinkClick>
              </a:rPr>
              <a:t>https://azure.microsoft.com/en-us/pricing/details/monitor/</a:t>
            </a:r>
            <a:endParaRPr lang="nl-NL" sz="3000" dirty="0">
              <a:solidFill>
                <a:srgbClr val="00B5EB"/>
              </a:solidFill>
            </a:endParaRPr>
          </a:p>
          <a:p>
            <a:pPr marL="0" indent="0">
              <a:buNone/>
            </a:pPr>
            <a:br>
              <a:rPr lang="en-GB" sz="3600" dirty="0">
                <a:solidFill>
                  <a:schemeClr val="bg1"/>
                </a:solidFill>
                <a:hlinkClick r:id="rId8">
                  <a:extLst>
                    <a:ext uri="{A12FA001-AC4F-418D-AE19-62706E023703}">
                      <ahyp:hlinkClr xmlns:ahyp="http://schemas.microsoft.com/office/drawing/2018/hyperlinkcolor" val="tx"/>
                    </a:ext>
                  </a:extLst>
                </a:hlinkClick>
              </a:rPr>
            </a:br>
            <a:r>
              <a:rPr lang="en-GB" sz="3600" b="1" dirty="0">
                <a:solidFill>
                  <a:schemeClr val="bg1"/>
                </a:solidFill>
              </a:rPr>
              <a:t>Monitor your spending with Azure Budget!</a:t>
            </a:r>
            <a:br>
              <a:rPr lang="en-GB" sz="3600" dirty="0">
                <a:solidFill>
                  <a:srgbClr val="0000FF"/>
                </a:solidFill>
                <a:hlinkClick r:id="rId8">
                  <a:extLst>
                    <a:ext uri="{A12FA001-AC4F-418D-AE19-62706E023703}">
                      <ahyp:hlinkClr xmlns:ahyp="http://schemas.microsoft.com/office/drawing/2018/hyperlinkcolor" val="tx"/>
                    </a:ext>
                  </a:extLst>
                </a:hlinkClick>
              </a:rPr>
            </a:br>
            <a:r>
              <a:rPr lang="en-GB" sz="3000" dirty="0">
                <a:solidFill>
                  <a:srgbClr val="00B5EB"/>
                </a:solidFill>
                <a:hlinkClick r:id="rId8">
                  <a:extLst>
                    <a:ext uri="{A12FA001-AC4F-418D-AE19-62706E023703}">
                      <ahyp:hlinkClr xmlns:ahyp="http://schemas.microsoft.com/office/drawing/2018/hyperlinkcolor" val="tx"/>
                    </a:ext>
                  </a:extLst>
                </a:hlinkClick>
              </a:rPr>
              <a:t>https://learn.microsoft.com/en-us/azure/cost-management-billing/costs/tutorial-acm-create-budgets</a:t>
            </a:r>
            <a:endParaRPr lang="en-GB" sz="3000" dirty="0">
              <a:solidFill>
                <a:srgbClr val="00B5EB"/>
              </a:solidFill>
            </a:endParaRPr>
          </a:p>
          <a:p>
            <a:pPr marL="0" indent="0">
              <a:buNone/>
            </a:pPr>
            <a:endParaRPr lang="en-GB" sz="3600" dirty="0">
              <a:solidFill>
                <a:schemeClr val="bg1"/>
              </a:solidFill>
            </a:endParaRPr>
          </a:p>
          <a:p>
            <a:pPr marL="0" indent="0">
              <a:buNone/>
            </a:pPr>
            <a:endParaRPr lang="en-NL" sz="3600" dirty="0">
              <a:solidFill>
                <a:schemeClr val="bg1"/>
              </a:solidFill>
            </a:endParaRPr>
          </a:p>
        </p:txBody>
      </p:sp>
      <p:pic>
        <p:nvPicPr>
          <p:cNvPr id="1028" name="Picture 4" descr="40+ Top Encouraging Meme to Motivate You">
            <a:extLst>
              <a:ext uri="{FF2B5EF4-FFF2-40B4-BE49-F238E27FC236}">
                <a16:creationId xmlns:a16="http://schemas.microsoft.com/office/drawing/2014/main" id="{4EDA870D-8570-3D7A-8D4D-6AD39CA19B5E}"/>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b="6044"/>
          <a:stretch/>
        </p:blipFill>
        <p:spPr bwMode="auto">
          <a:xfrm>
            <a:off x="13182600" y="342900"/>
            <a:ext cx="4762500" cy="3257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5088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261E24"/>
        </a:solidFill>
        <a:effectLst/>
      </p:bgPr>
    </p:bg>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alphaModFix amt="28000"/>
            </a:blip>
            <a:stretch>
              <a:fillRect t="-9222" b="-9222"/>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4" name="Freeform 4"/>
          <p:cNvSpPr/>
          <p:nvPr/>
        </p:nvSpPr>
        <p:spPr>
          <a:xfrm>
            <a:off x="499766" y="269838"/>
            <a:ext cx="3593697" cy="1325278"/>
          </a:xfrm>
          <a:custGeom>
            <a:avLst/>
            <a:gdLst/>
            <a:ahLst/>
            <a:cxnLst/>
            <a:rect l="l" t="t" r="r" b="b"/>
            <a:pathLst>
              <a:path w="3593697" h="1325278">
                <a:moveTo>
                  <a:pt x="0" y="0"/>
                </a:moveTo>
                <a:lnTo>
                  <a:pt x="3593697" y="0"/>
                </a:lnTo>
                <a:lnTo>
                  <a:pt x="3593697" y="1325278"/>
                </a:lnTo>
                <a:lnTo>
                  <a:pt x="0" y="1325278"/>
                </a:lnTo>
                <a:lnTo>
                  <a:pt x="0" y="0"/>
                </a:lnTo>
                <a:close/>
              </a:path>
            </a:pathLst>
          </a:custGeom>
          <a:blipFill>
            <a:blip r:embed="rId3"/>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TextBox 5"/>
          <p:cNvSpPr txBox="1"/>
          <p:nvPr/>
        </p:nvSpPr>
        <p:spPr>
          <a:xfrm>
            <a:off x="1381626" y="1314450"/>
            <a:ext cx="15496674" cy="2487861"/>
          </a:xfrm>
          <a:prstGeom prst="rect">
            <a:avLst/>
          </a:prstGeom>
        </p:spPr>
        <p:txBody>
          <a:bodyPr wrap="square" lIns="0" tIns="0" rIns="0" bIns="0" rtlCol="0" anchor="t">
            <a:spAutoFit/>
          </a:bodyPr>
          <a:lstStyle/>
          <a:p>
            <a:pPr marL="0" marR="0" lvl="0" indent="0" algn="ctr" defTabSz="914400" rtl="0" eaLnBrk="1" fontAlgn="auto" latinLnBrk="0" hangingPunct="1">
              <a:lnSpc>
                <a:spcPts val="9687"/>
              </a:lnSpc>
              <a:spcBef>
                <a:spcPts val="0"/>
              </a:spcBef>
              <a:spcAft>
                <a:spcPts val="0"/>
              </a:spcAft>
              <a:buClrTx/>
              <a:buSzTx/>
              <a:buFontTx/>
              <a:buNone/>
              <a:tabLst/>
              <a:defRPr/>
            </a:pPr>
            <a:r>
              <a:rPr kumimoji="0" lang="en-US" sz="8497" b="1"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THANK YOU TO OUR SPONSORS!</a:t>
            </a:r>
          </a:p>
        </p:txBody>
      </p:sp>
      <p:pic>
        <p:nvPicPr>
          <p:cNvPr id="7" name="Picture 6" descr="A black and white logo&#10;&#10;Description automatically generated">
            <a:extLst>
              <a:ext uri="{FF2B5EF4-FFF2-40B4-BE49-F238E27FC236}">
                <a16:creationId xmlns:a16="http://schemas.microsoft.com/office/drawing/2014/main" id="{6B083165-779E-12CA-7EAE-9D976B1B4CD4}"/>
              </a:ext>
            </a:extLst>
          </p:cNvPr>
          <p:cNvPicPr>
            <a:picLocks noChangeAspect="1"/>
          </p:cNvPicPr>
          <p:nvPr/>
        </p:nvPicPr>
        <p:blipFill>
          <a:blip r:embed="rId4"/>
          <a:stretch>
            <a:fillRect/>
          </a:stretch>
        </p:blipFill>
        <p:spPr>
          <a:xfrm>
            <a:off x="2296614" y="8909720"/>
            <a:ext cx="2072641" cy="990600"/>
          </a:xfrm>
          <a:prstGeom prst="rect">
            <a:avLst/>
          </a:prstGeom>
        </p:spPr>
      </p:pic>
      <p:pic>
        <p:nvPicPr>
          <p:cNvPr id="8" name="Billede 4" descr="Et billede, der indeholder Font/skrifttype, Grafik, grafisk design, plakat&#10;&#10;Automatisk genereret beskrivelse">
            <a:extLst>
              <a:ext uri="{FF2B5EF4-FFF2-40B4-BE49-F238E27FC236}">
                <a16:creationId xmlns:a16="http://schemas.microsoft.com/office/drawing/2014/main" id="{69BE73D0-71F2-D68F-EABE-6E3FE2FB4853}"/>
              </a:ext>
            </a:extLst>
          </p:cNvPr>
          <p:cNvPicPr>
            <a:picLocks noChangeAspect="1"/>
          </p:cNvPicPr>
          <p:nvPr/>
        </p:nvPicPr>
        <p:blipFill>
          <a:blip r:embed="rId5"/>
          <a:stretch>
            <a:fillRect/>
          </a:stretch>
        </p:blipFill>
        <p:spPr>
          <a:xfrm>
            <a:off x="2038350" y="6357400"/>
            <a:ext cx="2421922" cy="609600"/>
          </a:xfrm>
          <a:prstGeom prst="rect">
            <a:avLst/>
          </a:prstGeom>
        </p:spPr>
      </p:pic>
      <p:pic>
        <p:nvPicPr>
          <p:cNvPr id="9" name="Picture 8">
            <a:extLst>
              <a:ext uri="{FF2B5EF4-FFF2-40B4-BE49-F238E27FC236}">
                <a16:creationId xmlns:a16="http://schemas.microsoft.com/office/drawing/2014/main" id="{8C00B090-D23D-04BC-D196-D2E864DC2659}"/>
              </a:ext>
            </a:extLst>
          </p:cNvPr>
          <p:cNvPicPr>
            <a:picLocks noChangeAspect="1"/>
          </p:cNvPicPr>
          <p:nvPr/>
        </p:nvPicPr>
        <p:blipFill>
          <a:blip r:embed="rId6"/>
          <a:stretch>
            <a:fillRect/>
          </a:stretch>
        </p:blipFill>
        <p:spPr>
          <a:xfrm>
            <a:off x="14322426" y="8804840"/>
            <a:ext cx="2161569" cy="1060520"/>
          </a:xfrm>
          <a:prstGeom prst="rect">
            <a:avLst/>
          </a:prstGeom>
        </p:spPr>
      </p:pic>
      <p:pic>
        <p:nvPicPr>
          <p:cNvPr id="10" name="Picture 9">
            <a:extLst>
              <a:ext uri="{FF2B5EF4-FFF2-40B4-BE49-F238E27FC236}">
                <a16:creationId xmlns:a16="http://schemas.microsoft.com/office/drawing/2014/main" id="{5341F88C-9EAE-FE8F-ED72-A8B1D4250B33}"/>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p:blipFill>
        <p:spPr>
          <a:xfrm>
            <a:off x="13293793" y="3786905"/>
            <a:ext cx="4218836" cy="1890913"/>
          </a:xfrm>
          <a:prstGeom prst="rect">
            <a:avLst/>
          </a:prstGeom>
        </p:spPr>
      </p:pic>
      <p:pic>
        <p:nvPicPr>
          <p:cNvPr id="14" name="Picture 13">
            <a:extLst>
              <a:ext uri="{FF2B5EF4-FFF2-40B4-BE49-F238E27FC236}">
                <a16:creationId xmlns:a16="http://schemas.microsoft.com/office/drawing/2014/main" id="{4B62D350-131E-D45E-A988-59C734AF22F2}"/>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7275222" y="4240975"/>
            <a:ext cx="4050592" cy="1061112"/>
          </a:xfrm>
          <a:prstGeom prst="rect">
            <a:avLst/>
          </a:prstGeom>
        </p:spPr>
      </p:pic>
      <p:pic>
        <p:nvPicPr>
          <p:cNvPr id="16" name="Picture 15" descr="A logo for a university&#10;&#10;Description automatically generated">
            <a:extLst>
              <a:ext uri="{FF2B5EF4-FFF2-40B4-BE49-F238E27FC236}">
                <a16:creationId xmlns:a16="http://schemas.microsoft.com/office/drawing/2014/main" id="{D5152073-5E85-C8C1-3AA3-EF331B817A17}"/>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3963650" y="5777047"/>
            <a:ext cx="2914650" cy="1547762"/>
          </a:xfrm>
          <a:prstGeom prst="rect">
            <a:avLst/>
          </a:prstGeom>
        </p:spPr>
      </p:pic>
      <p:pic>
        <p:nvPicPr>
          <p:cNvPr id="18" name="Picture 17" descr="A logo on a black background&#10;&#10;Description automatically generated">
            <a:extLst>
              <a:ext uri="{FF2B5EF4-FFF2-40B4-BE49-F238E27FC236}">
                <a16:creationId xmlns:a16="http://schemas.microsoft.com/office/drawing/2014/main" id="{4A366595-0D7A-A046-9F76-EBA70F22A7D7}"/>
              </a:ext>
            </a:extLst>
          </p:cNvPr>
          <p:cNvPicPr>
            <a:picLocks noChangeAspect="1"/>
          </p:cNvPicPr>
          <p:nvPr/>
        </p:nvPicPr>
        <p:blipFill rotWithShape="1">
          <a:blip r:embed="rId10">
            <a:extLst>
              <a:ext uri="{28A0092B-C50C-407E-A947-70E740481C1C}">
                <a14:useLocalDpi xmlns:a14="http://schemas.microsoft.com/office/drawing/2010/main" val="0"/>
              </a:ext>
            </a:extLst>
          </a:blip>
          <a:srcRect l="23684" t="35811" r="25263" b="35000"/>
          <a:stretch/>
        </p:blipFill>
        <p:spPr>
          <a:xfrm>
            <a:off x="7364108" y="5753159"/>
            <a:ext cx="3695705" cy="2113028"/>
          </a:xfrm>
          <a:prstGeom prst="rect">
            <a:avLst/>
          </a:prstGeom>
        </p:spPr>
      </p:pic>
      <p:pic>
        <p:nvPicPr>
          <p:cNvPr id="22" name="Picture 21" descr="A logo for a computer revolution group&#10;&#10;Description automatically generated">
            <a:extLst>
              <a:ext uri="{FF2B5EF4-FFF2-40B4-BE49-F238E27FC236}">
                <a16:creationId xmlns:a16="http://schemas.microsoft.com/office/drawing/2014/main" id="{011430C8-3B50-638F-336F-E7DFC14105AC}"/>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556416" y="8629650"/>
            <a:ext cx="3147093" cy="1573547"/>
          </a:xfrm>
          <a:prstGeom prst="rect">
            <a:avLst/>
          </a:prstGeom>
        </p:spPr>
      </p:pic>
      <p:pic>
        <p:nvPicPr>
          <p:cNvPr id="26" name="Picture 25" descr="A blue text on a black background&#10;&#10;Description automatically generated">
            <a:extLst>
              <a:ext uri="{FF2B5EF4-FFF2-40B4-BE49-F238E27FC236}">
                <a16:creationId xmlns:a16="http://schemas.microsoft.com/office/drawing/2014/main" id="{3824A3C3-66FC-D0A6-6C6E-740079B2A6F2}"/>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604587" y="4019550"/>
            <a:ext cx="4945118" cy="1358606"/>
          </a:xfrm>
          <a:prstGeom prst="rect">
            <a:avLst/>
          </a:prstGeom>
        </p:spPr>
      </p:pic>
    </p:spTree>
    <p:extLst>
      <p:ext uri="{BB962C8B-B14F-4D97-AF65-F5344CB8AC3E}">
        <p14:creationId xmlns:p14="http://schemas.microsoft.com/office/powerpoint/2010/main" val="272310473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70606"/>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11932006" y="4400550"/>
            <a:ext cx="6364198" cy="5889386"/>
            <a:chOff x="0" y="0"/>
            <a:chExt cx="1676167" cy="1551114"/>
          </a:xfrm>
        </p:grpSpPr>
        <p:sp>
          <p:nvSpPr>
            <p:cNvPr id="3" name="Freeform 3"/>
            <p:cNvSpPr/>
            <p:nvPr/>
          </p:nvSpPr>
          <p:spPr>
            <a:xfrm>
              <a:off x="0" y="0"/>
              <a:ext cx="1676167" cy="1551114"/>
            </a:xfrm>
            <a:custGeom>
              <a:avLst/>
              <a:gdLst/>
              <a:ahLst/>
              <a:cxnLst/>
              <a:rect l="l" t="t" r="r" b="b"/>
              <a:pathLst>
                <a:path w="1676167" h="1551114">
                  <a:moveTo>
                    <a:pt x="0" y="0"/>
                  </a:moveTo>
                  <a:lnTo>
                    <a:pt x="1676167" y="0"/>
                  </a:lnTo>
                  <a:lnTo>
                    <a:pt x="1676167" y="1551114"/>
                  </a:lnTo>
                  <a:lnTo>
                    <a:pt x="0" y="1551114"/>
                  </a:lnTo>
                  <a:close/>
                </a:path>
              </a:pathLst>
            </a:custGeom>
            <a:gradFill rotWithShape="1">
              <a:gsLst>
                <a:gs pos="0">
                  <a:srgbClr val="00B5EB">
                    <a:alpha val="79000"/>
                  </a:srgbClr>
                </a:gs>
                <a:gs pos="50000">
                  <a:srgbClr val="1F87C9">
                    <a:alpha val="79000"/>
                  </a:srgbClr>
                </a:gs>
                <a:gs pos="100000">
                  <a:srgbClr val="000000">
                    <a:alpha val="79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p:cNvSpPr txBox="1"/>
            <p:nvPr/>
          </p:nvSpPr>
          <p:spPr>
            <a:xfrm>
              <a:off x="0" y="-38100"/>
              <a:ext cx="1676167" cy="1589214"/>
            </a:xfrm>
            <a:prstGeom prst="rect">
              <a:avLst/>
            </a:prstGeom>
          </p:spPr>
          <p:txBody>
            <a:bodyPr lIns="50800" tIns="50800" rIns="50800" bIns="50800" rtlCol="0" anchor="ctr"/>
            <a:lstStyle/>
            <a:p>
              <a:pPr marL="0" marR="0" lvl="0" indent="0" algn="ctr" defTabSz="914400" rtl="0" eaLnBrk="1" fontAlgn="auto" latinLnBrk="0" hangingPunct="1">
                <a:lnSpc>
                  <a:spcPts val="2659"/>
                </a:lnSpc>
                <a:spcBef>
                  <a:spcPct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6" name="TextBox 6"/>
          <p:cNvSpPr txBox="1"/>
          <p:nvPr/>
        </p:nvSpPr>
        <p:spPr>
          <a:xfrm>
            <a:off x="1028700" y="1401203"/>
            <a:ext cx="8045160" cy="2842830"/>
          </a:xfrm>
          <a:prstGeom prst="rect">
            <a:avLst/>
          </a:prstGeom>
        </p:spPr>
        <p:txBody>
          <a:bodyPr wrap="square" lIns="0" tIns="0" rIns="0" bIns="0" rtlCol="0" anchor="t">
            <a:spAutoFit/>
          </a:bodyPr>
          <a:lstStyle/>
          <a:p>
            <a:pPr marL="0" marR="0" lvl="0" indent="0" algn="just" defTabSz="914400" rtl="0" eaLnBrk="1" fontAlgn="auto" latinLnBrk="0" hangingPunct="1">
              <a:lnSpc>
                <a:spcPts val="11577"/>
              </a:lnSpc>
              <a:spcBef>
                <a:spcPts val="0"/>
              </a:spcBef>
              <a:spcAft>
                <a:spcPts val="0"/>
              </a:spcAft>
              <a:buClrTx/>
              <a:buSzTx/>
              <a:buFontTx/>
              <a:buNone/>
              <a:tabLst/>
              <a:defRPr/>
            </a:pPr>
            <a:r>
              <a:rPr kumimoji="0" lang="en-US" sz="8250" b="1" i="0" u="none" strike="noStrike" kern="1200" cap="none" spc="0" normalizeH="0" baseline="0" noProof="0" dirty="0">
                <a:ln>
                  <a:noFill/>
                </a:ln>
                <a:solidFill>
                  <a:srgbClr val="FFFFFF"/>
                </a:solidFill>
                <a:effectLst/>
                <a:uLnTx/>
                <a:uFillTx/>
                <a:latin typeface="Segoe UI"/>
                <a:ea typeface="+mn-ea"/>
                <a:cs typeface="Segoe UI"/>
              </a:rPr>
              <a:t>Session</a:t>
            </a:r>
            <a:r>
              <a:rPr lang="en-US" sz="8250" b="1" dirty="0">
                <a:solidFill>
                  <a:srgbClr val="FFFFFF"/>
                </a:solidFill>
                <a:latin typeface="Segoe UI"/>
                <a:cs typeface="Segoe UI"/>
              </a:rPr>
              <a:t> </a:t>
            </a:r>
            <a:r>
              <a:rPr kumimoji="0" lang="en-US" sz="8250" b="1" i="0" u="none" strike="noStrike" kern="1200" cap="none" spc="0" normalizeH="0" baseline="0" noProof="0" dirty="0">
                <a:ln>
                  <a:noFill/>
                </a:ln>
                <a:solidFill>
                  <a:srgbClr val="FFFFFF"/>
                </a:solidFill>
                <a:effectLst/>
                <a:uLnTx/>
                <a:uFillTx/>
                <a:latin typeface="Segoe UI"/>
                <a:ea typeface="+mn-ea"/>
                <a:cs typeface="Segoe UI"/>
              </a:rPr>
              <a:t>Feedback</a:t>
            </a:r>
          </a:p>
        </p:txBody>
      </p:sp>
      <p:sp>
        <p:nvSpPr>
          <p:cNvPr id="10" name="AutoShape 10"/>
          <p:cNvSpPr/>
          <p:nvPr/>
        </p:nvSpPr>
        <p:spPr>
          <a:xfrm flipH="1">
            <a:off x="0" y="9183345"/>
            <a:ext cx="9144000" cy="19269"/>
          </a:xfrm>
          <a:prstGeom prst="line">
            <a:avLst/>
          </a:prstGeom>
          <a:ln w="9525" cap="flat">
            <a:solidFill>
              <a:srgbClr val="FFFFFF"/>
            </a:solidFill>
            <a:prstDash val="soli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TextBox 11"/>
          <p:cNvSpPr txBox="1"/>
          <p:nvPr/>
        </p:nvSpPr>
        <p:spPr>
          <a:xfrm>
            <a:off x="1028700" y="4570225"/>
            <a:ext cx="7335661" cy="4445897"/>
          </a:xfrm>
          <a:prstGeom prst="rect">
            <a:avLst/>
          </a:prstGeom>
        </p:spPr>
        <p:txBody>
          <a:bodyPr lIns="0" tIns="0" rIns="0" bIns="0" rtlCol="0" anchor="t">
            <a:spAutoFit/>
          </a:bodyPr>
          <a:lstStyle/>
          <a:p>
            <a:pPr marL="0" marR="0" lvl="0" indent="0" algn="l" defTabSz="914400" rtl="0" eaLnBrk="1" fontAlgn="auto" latinLnBrk="0" hangingPunct="1">
              <a:lnSpc>
                <a:spcPts val="3872"/>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B5EB"/>
                </a:solidFill>
                <a:effectLst/>
                <a:uLnTx/>
                <a:uFillTx/>
                <a:latin typeface="Segoe UI Semibold"/>
                <a:ea typeface="+mn-ea"/>
                <a:cs typeface="Segoe UI Semibold"/>
              </a:rPr>
              <a:t>Session Track</a:t>
            </a:r>
            <a:endParaRPr lang="en-US" sz="2400" dirty="0">
              <a:solidFill>
                <a:srgbClr val="00B5EB"/>
              </a:solidFill>
              <a:latin typeface="Segoe UI Semibold"/>
              <a:cs typeface="Segoe UI Semibold"/>
            </a:endParaRPr>
          </a:p>
          <a:p>
            <a:pPr marL="0" marR="0" lvl="0" indent="0" algn="l" defTabSz="914400" rtl="0" eaLnBrk="1" fontAlgn="auto" latinLnBrk="0" hangingPunct="1">
              <a:lnSpc>
                <a:spcPts val="3872"/>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bold"/>
                <a:ea typeface="+mn-ea"/>
                <a:cs typeface="Segoe UI Semibold"/>
              </a:rPr>
              <a:t>Azure</a:t>
            </a:r>
          </a:p>
          <a:p>
            <a:pPr marL="0" marR="0" lvl="0" indent="0" algn="l" defTabSz="914400" rtl="0" eaLnBrk="1" fontAlgn="auto" latinLnBrk="0" hangingPunct="1">
              <a:lnSpc>
                <a:spcPts val="3872"/>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Segoe UI Semibold"/>
              <a:ea typeface="+mn-ea"/>
              <a:cs typeface="Segoe UI Semibold"/>
            </a:endParaRPr>
          </a:p>
          <a:p>
            <a:pPr marL="0" marR="0" lvl="0" indent="0" algn="l" defTabSz="914400" rtl="0" eaLnBrk="1" fontAlgn="auto" latinLnBrk="0" hangingPunct="1">
              <a:lnSpc>
                <a:spcPts val="3872"/>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B5EB"/>
                </a:solidFill>
                <a:effectLst/>
                <a:uLnTx/>
                <a:uFillTx/>
                <a:latin typeface="Segoe UI Semibold"/>
                <a:ea typeface="+mn-ea"/>
                <a:cs typeface="Segoe UI Semibold"/>
              </a:rPr>
              <a:t>Session Name</a:t>
            </a:r>
            <a:endParaRPr lang="en-US" sz="2400" dirty="0">
              <a:solidFill>
                <a:srgbClr val="00B5EB"/>
              </a:solidFill>
              <a:latin typeface="Segoe UI Semibold"/>
              <a:cs typeface="Segoe UI Semibold"/>
            </a:endParaRPr>
          </a:p>
          <a:p>
            <a:pPr marL="0" marR="0" lvl="0" indent="0" algn="l" defTabSz="914400" rtl="0" eaLnBrk="1" fontAlgn="auto" latinLnBrk="0" hangingPunct="1">
              <a:lnSpc>
                <a:spcPts val="3872"/>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bold"/>
                <a:ea typeface="+mn-ea"/>
                <a:cs typeface="Segoe UI Semibold"/>
              </a:rPr>
              <a:t>Azure on a Budget: Professional Insights for Pet Project Delights</a:t>
            </a:r>
          </a:p>
          <a:p>
            <a:pPr marL="0" marR="0" lvl="0" indent="0" algn="l" defTabSz="914400" rtl="0" eaLnBrk="1" fontAlgn="auto" latinLnBrk="0" hangingPunct="1">
              <a:lnSpc>
                <a:spcPts val="3872"/>
              </a:lnSpc>
              <a:spcBef>
                <a:spcPts val="0"/>
              </a:spcBef>
              <a:spcAft>
                <a:spcPts val="0"/>
              </a:spcAft>
              <a:buClrTx/>
              <a:buSzTx/>
              <a:buFontTx/>
              <a:buNone/>
              <a:tabLst/>
              <a:defRPr/>
            </a:pPr>
            <a:endParaRPr lang="en-US" sz="2400" dirty="0">
              <a:solidFill>
                <a:srgbClr val="FFFFFF"/>
              </a:solidFill>
              <a:latin typeface="Segoe UI Semibold"/>
              <a:cs typeface="Segoe UI Semibold"/>
            </a:endParaRPr>
          </a:p>
          <a:p>
            <a:pPr marL="0" marR="0" lvl="0" indent="0" algn="l" defTabSz="914400" rtl="0" eaLnBrk="1" fontAlgn="auto" latinLnBrk="0" hangingPunct="1">
              <a:lnSpc>
                <a:spcPts val="3872"/>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B5EB"/>
                </a:solidFill>
                <a:effectLst/>
                <a:uLnTx/>
                <a:uFillTx/>
                <a:latin typeface="Segoe UI Semibold"/>
                <a:ea typeface="+mn-ea"/>
                <a:cs typeface="Segoe UI Semibold"/>
              </a:rPr>
              <a:t>Slides</a:t>
            </a:r>
            <a:br>
              <a:rPr kumimoji="0" lang="en-US" sz="2400" b="0" i="0" u="none" strike="noStrike" kern="1200" cap="none" spc="0" normalizeH="0" baseline="0" noProof="0" dirty="0">
                <a:ln>
                  <a:noFill/>
                </a:ln>
                <a:solidFill>
                  <a:srgbClr val="00B5EB"/>
                </a:solidFill>
                <a:effectLst/>
                <a:uLnTx/>
                <a:uFillTx/>
                <a:latin typeface="Segoe UI Semibold"/>
                <a:ea typeface="+mn-ea"/>
                <a:cs typeface="Segoe UI Semibold"/>
              </a:rPr>
            </a:br>
            <a:r>
              <a:rPr kumimoji="0" lang="en-US" sz="2400" b="0" i="0" u="none" strike="noStrike" kern="1200" cap="none" spc="0" normalizeH="0" baseline="0" noProof="0" dirty="0">
                <a:ln>
                  <a:noFill/>
                </a:ln>
                <a:solidFill>
                  <a:schemeClr val="bg1"/>
                </a:solidFill>
                <a:effectLst/>
                <a:uLnTx/>
                <a:uFillTx/>
                <a:latin typeface="Segoe UI Semibold"/>
                <a:ea typeface="+mn-ea"/>
                <a:cs typeface="Segoe UI Semibold"/>
              </a:rPr>
              <a:t>https://github.com/Experts-Live-Kenya</a:t>
            </a:r>
          </a:p>
        </p:txBody>
      </p:sp>
      <p:sp>
        <p:nvSpPr>
          <p:cNvPr id="15" name="Freeform 12">
            <a:extLst>
              <a:ext uri="{FF2B5EF4-FFF2-40B4-BE49-F238E27FC236}">
                <a16:creationId xmlns:a16="http://schemas.microsoft.com/office/drawing/2014/main" id="{2DE7DD16-04E8-9B31-900B-E270EF2DAFE9}"/>
              </a:ext>
            </a:extLst>
          </p:cNvPr>
          <p:cNvSpPr/>
          <p:nvPr/>
        </p:nvSpPr>
        <p:spPr>
          <a:xfrm>
            <a:off x="774574" y="9249508"/>
            <a:ext cx="3035426" cy="1179802"/>
          </a:xfrm>
          <a:custGeom>
            <a:avLst/>
            <a:gdLst/>
            <a:ahLst/>
            <a:cxnLst/>
            <a:rect l="l" t="t" r="r" b="b"/>
            <a:pathLst>
              <a:path w="2612583" h="963464">
                <a:moveTo>
                  <a:pt x="0" y="0"/>
                </a:moveTo>
                <a:lnTo>
                  <a:pt x="2612584" y="0"/>
                </a:lnTo>
                <a:lnTo>
                  <a:pt x="2612584" y="963464"/>
                </a:lnTo>
                <a:lnTo>
                  <a:pt x="0" y="963464"/>
                </a:lnTo>
                <a:lnTo>
                  <a:pt x="0" y="0"/>
                </a:lnTo>
                <a:close/>
              </a:path>
            </a:pathLst>
          </a:custGeom>
          <a:blipFill>
            <a:blip r:embed="rId2"/>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Freeform 5">
            <a:extLst>
              <a:ext uri="{FF2B5EF4-FFF2-40B4-BE49-F238E27FC236}">
                <a16:creationId xmlns:a16="http://schemas.microsoft.com/office/drawing/2014/main" id="{27398A08-580B-2F3F-F8D5-6CABB2B40C12}"/>
              </a:ext>
            </a:extLst>
          </p:cNvPr>
          <p:cNvSpPr/>
          <p:nvPr/>
        </p:nvSpPr>
        <p:spPr>
          <a:xfrm>
            <a:off x="-23446" y="-23446"/>
            <a:ext cx="3122212" cy="475947"/>
          </a:xfrm>
          <a:custGeom>
            <a:avLst/>
            <a:gdLst/>
            <a:ahLst/>
            <a:cxnLst/>
            <a:rect l="l" t="t" r="r" b="b"/>
            <a:pathLst>
              <a:path w="3122212" h="475947">
                <a:moveTo>
                  <a:pt x="0" y="0"/>
                </a:moveTo>
                <a:lnTo>
                  <a:pt x="3122213" y="0"/>
                </a:lnTo>
                <a:lnTo>
                  <a:pt x="3122213" y="475947"/>
                </a:lnTo>
                <a:lnTo>
                  <a:pt x="0" y="475947"/>
                </a:lnTo>
                <a:lnTo>
                  <a:pt x="0" y="0"/>
                </a:lnTo>
                <a:close/>
              </a:path>
            </a:pathLst>
          </a:custGeom>
          <a:blipFill>
            <a:blip r:embed="rId3">
              <a:extLst>
                <a:ext uri="{96DAC541-7B7A-43D3-8B79-37D633B846F1}">
                  <asvg:svgBlip xmlns:asvg="http://schemas.microsoft.com/office/drawing/2016/SVG/main" r:embed="rId4"/>
                </a:ext>
              </a:extLst>
            </a:blip>
            <a:stretch>
              <a:fillRect l="-209711" t="-6615036" r="-131543" b="-9942056"/>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14" name="Group 7">
            <a:extLst>
              <a:ext uri="{FF2B5EF4-FFF2-40B4-BE49-F238E27FC236}">
                <a16:creationId xmlns:a16="http://schemas.microsoft.com/office/drawing/2014/main" id="{EDC7C40A-4C6A-2AEF-AB13-BBA918F0CD55}"/>
              </a:ext>
            </a:extLst>
          </p:cNvPr>
          <p:cNvGrpSpPr/>
          <p:nvPr/>
        </p:nvGrpSpPr>
        <p:grpSpPr>
          <a:xfrm>
            <a:off x="7811848" y="-304490"/>
            <a:ext cx="3134328" cy="3797412"/>
            <a:chOff x="0" y="-85725"/>
            <a:chExt cx="825502" cy="1000141"/>
          </a:xfrm>
        </p:grpSpPr>
        <p:sp>
          <p:nvSpPr>
            <p:cNvPr id="9" name="Freeform 8">
              <a:extLst>
                <a:ext uri="{FF2B5EF4-FFF2-40B4-BE49-F238E27FC236}">
                  <a16:creationId xmlns:a16="http://schemas.microsoft.com/office/drawing/2014/main" id="{8C8BDFEE-3EA3-9DB5-D53A-D49565ADF6FA}"/>
                </a:ext>
              </a:extLst>
            </p:cNvPr>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72000"/>
                  </a:srgbClr>
                </a:gs>
                <a:gs pos="100000">
                  <a:srgbClr val="196697">
                    <a:alpha val="72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2" name="TextBox 9">
              <a:extLst>
                <a:ext uri="{FF2B5EF4-FFF2-40B4-BE49-F238E27FC236}">
                  <a16:creationId xmlns:a16="http://schemas.microsoft.com/office/drawing/2014/main" id="{29FAD70B-1F08-47F4-E967-2DBE56B21AC3}"/>
                </a:ext>
              </a:extLst>
            </p:cNvPr>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pic>
        <p:nvPicPr>
          <p:cNvPr id="7" name="Picture 6" descr="A qr code on a table&#10;&#10;Description automatically generated">
            <a:extLst>
              <a:ext uri="{FF2B5EF4-FFF2-40B4-BE49-F238E27FC236}">
                <a16:creationId xmlns:a16="http://schemas.microsoft.com/office/drawing/2014/main" id="{DB9E35EF-BAB8-EA28-B022-8A8C36E44B21}"/>
              </a:ext>
            </a:extLst>
          </p:cNvPr>
          <p:cNvPicPr>
            <a:picLocks noChangeAspect="1"/>
          </p:cNvPicPr>
          <p:nvPr/>
        </p:nvPicPr>
        <p:blipFill>
          <a:blip r:embed="rId5"/>
          <a:stretch>
            <a:fillRect/>
          </a:stretch>
        </p:blipFill>
        <p:spPr>
          <a:xfrm>
            <a:off x="8444964" y="0"/>
            <a:ext cx="9861135" cy="10287000"/>
          </a:xfrm>
          <a:prstGeom prst="rect">
            <a:avLst/>
          </a:prstGeom>
        </p:spPr>
      </p:pic>
    </p:spTree>
    <p:extLst>
      <p:ext uri="{BB962C8B-B14F-4D97-AF65-F5344CB8AC3E}">
        <p14:creationId xmlns:p14="http://schemas.microsoft.com/office/powerpoint/2010/main" val="38150133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6ECDD1E-CFBE-9981-6768-BDEF2D1059E2}"/>
              </a:ext>
            </a:extLst>
          </p:cNvPr>
          <p:cNvPicPr>
            <a:picLocks noChangeAspect="1"/>
          </p:cNvPicPr>
          <p:nvPr/>
        </p:nvPicPr>
        <p:blipFill rotWithShape="1">
          <a:blip r:embed="rId3">
            <a:extLst>
              <a:ext uri="{28A0092B-C50C-407E-A947-70E740481C1C}">
                <a14:useLocalDpi xmlns:a14="http://schemas.microsoft.com/office/drawing/2010/main" val="0"/>
              </a:ext>
            </a:extLst>
          </a:blip>
          <a:srcRect l="20406" r="40178"/>
          <a:stretch/>
        </p:blipFill>
        <p:spPr>
          <a:xfrm>
            <a:off x="12168000" y="-42491"/>
            <a:ext cx="6120000" cy="10351006"/>
          </a:xfrm>
          <a:prstGeom prst="rect">
            <a:avLst/>
          </a:prstGeom>
          <a:effectLst>
            <a:outerShdw blurRad="63500" sx="102000" sy="102000" algn="ctr" rotWithShape="0">
              <a:prstClr val="black">
                <a:alpha val="40000"/>
              </a:prstClr>
            </a:outerShdw>
          </a:effectLst>
        </p:spPr>
      </p:pic>
      <p:pic>
        <p:nvPicPr>
          <p:cNvPr id="10" name="Picture 9" descr="Lights with plants from the ceiling&#10;&#10;Description automatically generated">
            <a:extLst>
              <a:ext uri="{FF2B5EF4-FFF2-40B4-BE49-F238E27FC236}">
                <a16:creationId xmlns:a16="http://schemas.microsoft.com/office/drawing/2014/main" id="{11497743-09A7-0215-13C0-7E916C8F733C}"/>
              </a:ext>
            </a:extLst>
          </p:cNvPr>
          <p:cNvPicPr>
            <a:picLocks noChangeAspect="1"/>
          </p:cNvPicPr>
          <p:nvPr/>
        </p:nvPicPr>
        <p:blipFill rotWithShape="1">
          <a:blip r:embed="rId4">
            <a:extLst>
              <a:ext uri="{28A0092B-C50C-407E-A947-70E740481C1C}">
                <a14:useLocalDpi xmlns:a14="http://schemas.microsoft.com/office/drawing/2010/main" val="0"/>
              </a:ext>
            </a:extLst>
          </a:blip>
          <a:srcRect l="46884" t="-136" r="13655" b="136"/>
          <a:stretch/>
        </p:blipFill>
        <p:spPr>
          <a:xfrm>
            <a:off x="6120001" y="-26069"/>
            <a:ext cx="6120000" cy="10339137"/>
          </a:xfrm>
          <a:prstGeom prst="rect">
            <a:avLst/>
          </a:prstGeom>
          <a:effectLst>
            <a:outerShdw blurRad="63500" sx="102000" sy="102000" algn="ctr" rotWithShape="0">
              <a:prstClr val="black">
                <a:alpha val="40000"/>
              </a:prstClr>
            </a:outerShdw>
          </a:effectLst>
        </p:spPr>
      </p:pic>
      <p:pic>
        <p:nvPicPr>
          <p:cNvPr id="9" name="Picture 8" descr="A close up of a circuit board&#10;&#10;Description automatically generated">
            <a:extLst>
              <a:ext uri="{FF2B5EF4-FFF2-40B4-BE49-F238E27FC236}">
                <a16:creationId xmlns:a16="http://schemas.microsoft.com/office/drawing/2014/main" id="{E6DC1777-D439-AB71-7EDD-EE43DFC84BE0}"/>
              </a:ext>
            </a:extLst>
          </p:cNvPr>
          <p:cNvPicPr>
            <a:picLocks noChangeAspect="1"/>
          </p:cNvPicPr>
          <p:nvPr/>
        </p:nvPicPr>
        <p:blipFill rotWithShape="1">
          <a:blip r:embed="rId5">
            <a:extLst>
              <a:ext uri="{28A0092B-C50C-407E-A947-70E740481C1C}">
                <a14:useLocalDpi xmlns:a14="http://schemas.microsoft.com/office/drawing/2010/main" val="0"/>
              </a:ext>
            </a:extLst>
          </a:blip>
          <a:srcRect l="47302" r="13473" b="-3937"/>
          <a:stretch/>
        </p:blipFill>
        <p:spPr>
          <a:xfrm>
            <a:off x="-15890" y="0"/>
            <a:ext cx="6120000" cy="10810799"/>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7646481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descr="A group of hands raised up&#10;&#10;Description automatically generated">
            <a:extLst>
              <a:ext uri="{FF2B5EF4-FFF2-40B4-BE49-F238E27FC236}">
                <a16:creationId xmlns:a16="http://schemas.microsoft.com/office/drawing/2014/main" id="{008E58B8-16D7-AF57-361B-C7024741554B}"/>
              </a:ext>
            </a:extLst>
          </p:cNvPr>
          <p:cNvPicPr>
            <a:picLocks noChangeAspect="1"/>
          </p:cNvPicPr>
          <p:nvPr/>
        </p:nvPicPr>
        <p:blipFill>
          <a:blip r:embed="rId3"/>
          <a:stretch>
            <a:fillRect/>
          </a:stretch>
        </p:blipFill>
        <p:spPr>
          <a:xfrm>
            <a:off x="4267200" y="533400"/>
            <a:ext cx="9753600" cy="9753600"/>
          </a:xfrm>
          <a:prstGeom prst="rect">
            <a:avLst/>
          </a:prstGeom>
        </p:spPr>
      </p:pic>
    </p:spTree>
    <p:extLst>
      <p:ext uri="{BB962C8B-B14F-4D97-AF65-F5344CB8AC3E}">
        <p14:creationId xmlns:p14="http://schemas.microsoft.com/office/powerpoint/2010/main" val="3678914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4839765" y="-2531335"/>
            <a:ext cx="16906261" cy="14813835"/>
            <a:chOff x="0" y="0"/>
            <a:chExt cx="4452678" cy="3901586"/>
          </a:xfrm>
        </p:grpSpPr>
        <p:sp>
          <p:nvSpPr>
            <p:cNvPr id="3" name="Freeform 3"/>
            <p:cNvSpPr/>
            <p:nvPr/>
          </p:nvSpPr>
          <p:spPr>
            <a:xfrm>
              <a:off x="0" y="0"/>
              <a:ext cx="4452678" cy="3901586"/>
            </a:xfrm>
            <a:custGeom>
              <a:avLst/>
              <a:gdLst/>
              <a:ahLst/>
              <a:cxnLst/>
              <a:rect l="l" t="t" r="r" b="b"/>
              <a:pathLst>
                <a:path w="4452678" h="3901586">
                  <a:moveTo>
                    <a:pt x="0" y="0"/>
                  </a:moveTo>
                  <a:lnTo>
                    <a:pt x="4452678" y="0"/>
                  </a:lnTo>
                  <a:lnTo>
                    <a:pt x="4452678" y="3901586"/>
                  </a:lnTo>
                  <a:lnTo>
                    <a:pt x="0" y="3901586"/>
                  </a:lnTo>
                  <a:close/>
                </a:path>
              </a:pathLst>
            </a:custGeom>
            <a:solidFill>
              <a:srgbClr val="000000">
                <a:alpha val="69804"/>
              </a:srgbClr>
            </a:soli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p:cNvSpPr txBox="1"/>
            <p:nvPr/>
          </p:nvSpPr>
          <p:spPr>
            <a:xfrm>
              <a:off x="0" y="-85725"/>
              <a:ext cx="4452678" cy="398731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5" name="TextBox 5"/>
          <p:cNvSpPr txBox="1"/>
          <p:nvPr/>
        </p:nvSpPr>
        <p:spPr>
          <a:xfrm>
            <a:off x="1461699" y="5267325"/>
            <a:ext cx="9450080" cy="1411024"/>
          </a:xfrm>
          <a:prstGeom prst="rect">
            <a:avLst/>
          </a:prstGeom>
        </p:spPr>
        <p:txBody>
          <a:bodyPr lIns="0" tIns="0" rIns="0" bIns="0" rtlCol="0" anchor="t">
            <a:spAutoFit/>
          </a:bodyPr>
          <a:lstStyle/>
          <a:p>
            <a:pPr marL="0" marR="0" lvl="0" indent="0" algn="l" defTabSz="914400" rtl="0" eaLnBrk="1" fontAlgn="auto" latinLnBrk="0" hangingPunct="1">
              <a:lnSpc>
                <a:spcPts val="10893"/>
              </a:lnSpc>
              <a:spcBef>
                <a:spcPts val="0"/>
              </a:spcBef>
              <a:spcAft>
                <a:spcPts val="0"/>
              </a:spcAft>
              <a:buClrTx/>
              <a:buSzTx/>
              <a:buFontTx/>
              <a:buNone/>
              <a:tabLst/>
              <a:defRPr/>
            </a:pPr>
            <a:r>
              <a:rPr kumimoji="0" lang="en-US" sz="10086" b="0" i="0" u="none" strike="noStrike" kern="1200" cap="none" spc="0" normalizeH="0" baseline="0" noProof="0" dirty="0">
                <a:ln>
                  <a:noFill/>
                </a:ln>
                <a:solidFill>
                  <a:srgbClr val="FFFFFF"/>
                </a:solidFill>
                <a:effectLst/>
                <a:uLnTx/>
                <a:uFillTx/>
                <a:latin typeface="Segoe Pro 1"/>
                <a:ea typeface="+mn-ea"/>
                <a:cs typeface="+mn-cs"/>
              </a:rPr>
              <a:t>Ideation</a:t>
            </a:r>
          </a:p>
        </p:txBody>
      </p:sp>
      <p:sp>
        <p:nvSpPr>
          <p:cNvPr id="6" name="AutoShape 6"/>
          <p:cNvSpPr/>
          <p:nvPr/>
        </p:nvSpPr>
        <p:spPr>
          <a:xfrm>
            <a:off x="1461699" y="7196535"/>
            <a:ext cx="709819" cy="0"/>
          </a:xfrm>
          <a:prstGeom prst="line">
            <a:avLst/>
          </a:prstGeom>
          <a:ln w="85725" cap="flat">
            <a:solidFill>
              <a:srgbClr val="CD6418"/>
            </a:solidFill>
            <a:prstDash val="soli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Freeform 7"/>
          <p:cNvSpPr/>
          <p:nvPr/>
        </p:nvSpPr>
        <p:spPr>
          <a:xfrm flipH="1" flipV="1">
            <a:off x="12278915" y="-2531335"/>
            <a:ext cx="6748195" cy="7745418"/>
          </a:xfrm>
          <a:custGeom>
            <a:avLst/>
            <a:gdLst/>
            <a:ahLst/>
            <a:cxnLst/>
            <a:rect l="l" t="t" r="r" b="b"/>
            <a:pathLst>
              <a:path w="6748195" h="7745418">
                <a:moveTo>
                  <a:pt x="6748196" y="7745417"/>
                </a:moveTo>
                <a:lnTo>
                  <a:pt x="0" y="7745417"/>
                </a:lnTo>
                <a:lnTo>
                  <a:pt x="0" y="0"/>
                </a:lnTo>
                <a:lnTo>
                  <a:pt x="6748196" y="0"/>
                </a:lnTo>
                <a:lnTo>
                  <a:pt x="6748196" y="7745417"/>
                </a:lnTo>
                <a:close/>
              </a:path>
            </a:pathLst>
          </a:custGeom>
          <a:blipFill>
            <a:blip r:embed="rId2">
              <a:alphaModFix amt="74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8" name="Group 8"/>
          <p:cNvGrpSpPr/>
          <p:nvPr/>
        </p:nvGrpSpPr>
        <p:grpSpPr>
          <a:xfrm>
            <a:off x="-345655" y="-1112370"/>
            <a:ext cx="3134328" cy="3471925"/>
            <a:chOff x="0" y="0"/>
            <a:chExt cx="825502" cy="914416"/>
          </a:xfrm>
        </p:grpSpPr>
        <p:sp>
          <p:nvSpPr>
            <p:cNvPr id="9" name="Freeform 9"/>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72000"/>
                  </a:srgbClr>
                </a:gs>
                <a:gs pos="100000">
                  <a:srgbClr val="196697">
                    <a:alpha val="72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TextBox 10"/>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1" name="Group 11"/>
          <p:cNvGrpSpPr/>
          <p:nvPr/>
        </p:nvGrpSpPr>
        <p:grpSpPr>
          <a:xfrm>
            <a:off x="1221509" y="-2531335"/>
            <a:ext cx="3134328" cy="3471925"/>
            <a:chOff x="0" y="0"/>
            <a:chExt cx="825502" cy="914416"/>
          </a:xfrm>
        </p:grpSpPr>
        <p:sp>
          <p:nvSpPr>
            <p:cNvPr id="12" name="Freeform 12"/>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89000"/>
                  </a:srgbClr>
                </a:gs>
                <a:gs pos="100000">
                  <a:srgbClr val="196697">
                    <a:alpha val="89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13" name="TextBox 13"/>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4" name="Group 14"/>
          <p:cNvGrpSpPr/>
          <p:nvPr/>
        </p:nvGrpSpPr>
        <p:grpSpPr>
          <a:xfrm rot="-10800000">
            <a:off x="15383478" y="7629353"/>
            <a:ext cx="3134328" cy="3471925"/>
            <a:chOff x="0" y="0"/>
            <a:chExt cx="825502" cy="914416"/>
          </a:xfrm>
        </p:grpSpPr>
        <p:sp>
          <p:nvSpPr>
            <p:cNvPr id="15" name="Freeform 15"/>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72000"/>
                  </a:srgbClr>
                </a:gs>
                <a:gs pos="100000">
                  <a:srgbClr val="196697">
                    <a:alpha val="72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16" name="TextBox 16"/>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 name="Group 17"/>
          <p:cNvGrpSpPr/>
          <p:nvPr/>
        </p:nvGrpSpPr>
        <p:grpSpPr>
          <a:xfrm rot="-10800000">
            <a:off x="13816314" y="9472723"/>
            <a:ext cx="3134328" cy="3471925"/>
            <a:chOff x="0" y="0"/>
            <a:chExt cx="825502" cy="914416"/>
          </a:xfrm>
        </p:grpSpPr>
        <p:sp>
          <p:nvSpPr>
            <p:cNvPr id="18" name="Freeform 18"/>
            <p:cNvSpPr/>
            <p:nvPr/>
          </p:nvSpPr>
          <p:spPr>
            <a:xfrm>
              <a:off x="0" y="0"/>
              <a:ext cx="825502" cy="914416"/>
            </a:xfrm>
            <a:custGeom>
              <a:avLst/>
              <a:gdLst/>
              <a:ahLst/>
              <a:cxnLst/>
              <a:rect l="l" t="t" r="r" b="b"/>
              <a:pathLst>
                <a:path w="825502" h="914416">
                  <a:moveTo>
                    <a:pt x="0" y="0"/>
                  </a:moveTo>
                  <a:lnTo>
                    <a:pt x="825502" y="0"/>
                  </a:lnTo>
                  <a:lnTo>
                    <a:pt x="825502" y="914416"/>
                  </a:lnTo>
                  <a:lnTo>
                    <a:pt x="0" y="914416"/>
                  </a:lnTo>
                  <a:close/>
                </a:path>
              </a:pathLst>
            </a:custGeom>
            <a:gradFill rotWithShape="1">
              <a:gsLst>
                <a:gs pos="0">
                  <a:srgbClr val="0288B0">
                    <a:alpha val="89000"/>
                  </a:srgbClr>
                </a:gs>
                <a:gs pos="100000">
                  <a:srgbClr val="196697">
                    <a:alpha val="89000"/>
                  </a:srgbClr>
                </a:gs>
              </a:gsLst>
              <a:lin ang="5400000"/>
            </a:gra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19" name="TextBox 19"/>
            <p:cNvSpPr txBox="1"/>
            <p:nvPr/>
          </p:nvSpPr>
          <p:spPr>
            <a:xfrm>
              <a:off x="0" y="-85725"/>
              <a:ext cx="825502" cy="1000141"/>
            </a:xfrm>
            <a:prstGeom prst="rect">
              <a:avLst/>
            </a:prstGeom>
          </p:spPr>
          <p:txBody>
            <a:bodyPr lIns="50800" tIns="50800" rIns="50800" bIns="50800" rtlCol="0" anchor="ctr"/>
            <a:lstStyle/>
            <a:p>
              <a:pPr marL="0" marR="0" lvl="0" indent="0" algn="ctr" defTabSz="914400" rtl="0" eaLnBrk="1" fontAlgn="auto" latinLnBrk="0" hangingPunct="1">
                <a:lnSpc>
                  <a:spcPts val="3578"/>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20" name="AutoShape 20"/>
          <p:cNvSpPr/>
          <p:nvPr/>
        </p:nvSpPr>
        <p:spPr>
          <a:xfrm flipV="1">
            <a:off x="581257" y="-272257"/>
            <a:ext cx="0" cy="10831514"/>
          </a:xfrm>
          <a:prstGeom prst="line">
            <a:avLst/>
          </a:prstGeom>
          <a:ln w="19050" cap="flat">
            <a:solidFill>
              <a:srgbClr val="00B5EB"/>
            </a:solidFill>
            <a:prstDash val="soli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
        <p:nvSpPr>
          <p:cNvPr id="21" name="Freeform 21"/>
          <p:cNvSpPr/>
          <p:nvPr/>
        </p:nvSpPr>
        <p:spPr>
          <a:xfrm>
            <a:off x="1028700" y="9258300"/>
            <a:ext cx="2612583" cy="963464"/>
          </a:xfrm>
          <a:custGeom>
            <a:avLst/>
            <a:gdLst/>
            <a:ahLst/>
            <a:cxnLst/>
            <a:rect l="l" t="t" r="r" b="b"/>
            <a:pathLst>
              <a:path w="2612583" h="963464">
                <a:moveTo>
                  <a:pt x="0" y="0"/>
                </a:moveTo>
                <a:lnTo>
                  <a:pt x="2612583" y="0"/>
                </a:lnTo>
                <a:lnTo>
                  <a:pt x="2612583" y="963464"/>
                </a:lnTo>
                <a:lnTo>
                  <a:pt x="0" y="963464"/>
                </a:lnTo>
                <a:lnTo>
                  <a:pt x="0" y="0"/>
                </a:lnTo>
                <a:close/>
              </a:path>
            </a:pathLst>
          </a:custGeom>
          <a:blipFill>
            <a:blip r:embed="rId4"/>
            <a:stretch>
              <a:fillRect r="-10633"/>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946231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5" name="Graphic 14">
            <a:extLst>
              <a:ext uri="{FF2B5EF4-FFF2-40B4-BE49-F238E27FC236}">
                <a16:creationId xmlns:a16="http://schemas.microsoft.com/office/drawing/2014/main" id="{8FF43E29-4E0B-3753-9624-3FD35F4F8D2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90600" y="2552700"/>
            <a:ext cx="5048342" cy="5048342"/>
          </a:xfrm>
          <a:prstGeom prst="ellipse">
            <a:avLst/>
          </a:prstGeom>
        </p:spPr>
      </p:pic>
      <p:pic>
        <p:nvPicPr>
          <p:cNvPr id="9" name="Picture 8" descr="A bottle of liquor with a black label&#10;&#10;Description automatically generated">
            <a:extLst>
              <a:ext uri="{FF2B5EF4-FFF2-40B4-BE49-F238E27FC236}">
                <a16:creationId xmlns:a16="http://schemas.microsoft.com/office/drawing/2014/main" id="{CDC3D41B-C6CE-15AE-CD49-022789334E43}"/>
              </a:ext>
            </a:extLst>
          </p:cNvPr>
          <p:cNvPicPr>
            <a:picLocks noChangeAspect="1"/>
          </p:cNvPicPr>
          <p:nvPr/>
        </p:nvPicPr>
        <p:blipFill rotWithShape="1">
          <a:blip r:embed="rId5">
            <a:extLst>
              <a:ext uri="{28A0092B-C50C-407E-A947-70E740481C1C}">
                <a14:useLocalDpi xmlns:a14="http://schemas.microsoft.com/office/drawing/2010/main" val="0"/>
              </a:ext>
            </a:extLst>
          </a:blip>
          <a:srcRect l="26750" t="5610" r="30686" b="16499"/>
          <a:stretch/>
        </p:blipFill>
        <p:spPr>
          <a:xfrm>
            <a:off x="7858171" y="647700"/>
            <a:ext cx="3276599" cy="8991600"/>
          </a:xfrm>
          <a:prstGeom prst="rect">
            <a:avLst/>
          </a:prstGeom>
        </p:spPr>
      </p:pic>
      <p:pic>
        <p:nvPicPr>
          <p:cNvPr id="1026" name="Picture 2" descr="Artificial Intelligence for Games (ebook), Ian Millington | 9781498785815 |  Boeken | bol">
            <a:extLst>
              <a:ext uri="{FF2B5EF4-FFF2-40B4-BE49-F238E27FC236}">
                <a16:creationId xmlns:a16="http://schemas.microsoft.com/office/drawing/2014/main" id="{179E8DC3-3137-1488-9F0B-F461ABB1509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725400" y="2506703"/>
            <a:ext cx="3962400" cy="52735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5518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417BD0325BC7B4DB7DD30C5A3B8B845" ma:contentTypeVersion="15" ma:contentTypeDescription="Een nieuw document maken." ma:contentTypeScope="" ma:versionID="a4283899fc4d7c17734cedf42de8d8d4">
  <xsd:schema xmlns:xsd="http://www.w3.org/2001/XMLSchema" xmlns:xs="http://www.w3.org/2001/XMLSchema" xmlns:p="http://schemas.microsoft.com/office/2006/metadata/properties" xmlns:ns3="8b2cbbaf-3d65-4fa8-96a3-810fe732a143" xmlns:ns4="6b1ce560-6679-421d-aa1b-7d673025564e" targetNamespace="http://schemas.microsoft.com/office/2006/metadata/properties" ma:root="true" ma:fieldsID="6f2ebfcfbea2ea360cce6906b214281d" ns3:_="" ns4:_="">
    <xsd:import namespace="8b2cbbaf-3d65-4fa8-96a3-810fe732a143"/>
    <xsd:import namespace="6b1ce560-6679-421d-aa1b-7d673025564e"/>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element ref="ns4:MediaServiceAutoTags" minOccurs="0"/>
                <xsd:element ref="ns4:MediaServiceGenerationTime" minOccurs="0"/>
                <xsd:element ref="ns4:MediaServiceEventHashCode" minOccurs="0"/>
                <xsd:element ref="ns4:MediaServiceDateTaken" minOccurs="0"/>
                <xsd:element ref="ns4:MediaLengthInSeconds" minOccurs="0"/>
                <xsd:element ref="ns4:_activity" minOccurs="0"/>
                <xsd:element ref="ns4:MediaServiceObjectDetectorVersions" minOccurs="0"/>
                <xsd:element ref="ns4: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2cbbaf-3d65-4fa8-96a3-810fe732a143" elementFormDefault="qualified">
    <xsd:import namespace="http://schemas.microsoft.com/office/2006/documentManagement/types"/>
    <xsd:import namespace="http://schemas.microsoft.com/office/infopath/2007/PartnerControls"/>
    <xsd:element name="SharedWithUsers" ma:index="8" nillable="true" ma:displayName="Gedeeld met"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Gedeeld met details" ma:description="" ma:internalName="SharedWithDetails" ma:readOnly="true">
      <xsd:simpleType>
        <xsd:restriction base="dms:Note">
          <xsd:maxLength value="255"/>
        </xsd:restriction>
      </xsd:simpleType>
    </xsd:element>
    <xsd:element name="SharingHintHash" ma:index="10" nillable="true" ma:displayName="Hint-hash delen"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b1ce560-6679-421d-aa1b-7d673025564e"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_activity" ma:index="20" nillable="true" ma:displayName="_activity" ma:hidden="true" ma:internalName="_activity">
      <xsd:simpleType>
        <xsd:restriction base="dms:Note"/>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6b1ce560-6679-421d-aa1b-7d673025564e" xsi:nil="true"/>
  </documentManagement>
</p:properties>
</file>

<file path=customXml/itemProps1.xml><?xml version="1.0" encoding="utf-8"?>
<ds:datastoreItem xmlns:ds="http://schemas.openxmlformats.org/officeDocument/2006/customXml" ds:itemID="{886E2C42-18E4-446A-99A1-C51677DB398C}">
  <ds:schemaRefs>
    <ds:schemaRef ds:uri="http://schemas.microsoft.com/sharepoint/v3/contenttype/forms"/>
  </ds:schemaRefs>
</ds:datastoreItem>
</file>

<file path=customXml/itemProps2.xml><?xml version="1.0" encoding="utf-8"?>
<ds:datastoreItem xmlns:ds="http://schemas.openxmlformats.org/officeDocument/2006/customXml" ds:itemID="{172FA7A0-8F33-4F96-876E-D91482BCB3F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2cbbaf-3d65-4fa8-96a3-810fe732a143"/>
    <ds:schemaRef ds:uri="6b1ce560-6679-421d-aa1b-7d673025564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2F4E8D8-CF2B-410A-982B-A1539E6B788A}">
  <ds:schemaRefs>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infopath/2007/PartnerControls"/>
    <ds:schemaRef ds:uri="http://www.w3.org/XML/1998/namespace"/>
    <ds:schemaRef ds:uri="6b1ce560-6679-421d-aa1b-7d673025564e"/>
    <ds:schemaRef ds:uri="8b2cbbaf-3d65-4fa8-96a3-810fe732a143"/>
    <ds:schemaRef ds:uri="http://schemas.microsoft.com/office/2006/metadata/propertie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1524</TotalTime>
  <Words>1878</Words>
  <Application>Microsoft Office PowerPoint</Application>
  <PresentationFormat>Custom</PresentationFormat>
  <Paragraphs>262</Paragraphs>
  <Slides>56</Slides>
  <Notes>43</Notes>
  <HiddenSlides>1</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56</vt:i4>
      </vt:variant>
    </vt:vector>
  </HeadingPairs>
  <TitlesOfParts>
    <vt:vector size="68" baseType="lpstr">
      <vt:lpstr>Wingdings</vt:lpstr>
      <vt:lpstr>Dreaming Outloud Pro</vt:lpstr>
      <vt:lpstr>Segoe UI</vt:lpstr>
      <vt:lpstr>Segoe Pro 1</vt:lpstr>
      <vt:lpstr>Calibri</vt:lpstr>
      <vt:lpstr>Segoe UI Semibold</vt:lpstr>
      <vt:lpstr>Segoe Pro</vt:lpstr>
      <vt:lpstr>Aptos</vt:lpstr>
      <vt:lpstr>Segoe Pro Bold</vt:lpstr>
      <vt:lpstr>Segoe Pro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Speaker Presentation dark mode</dc:title>
  <dc:creator>Stan Ionițoiu-Janssen</dc:creator>
  <cp:lastModifiedBy>Stan Ioniţoiu-Janssen</cp:lastModifiedBy>
  <cp:revision>10</cp:revision>
  <dcterms:created xsi:type="dcterms:W3CDTF">2006-08-16T00:00:00Z</dcterms:created>
  <dcterms:modified xsi:type="dcterms:W3CDTF">2024-07-25T13:13:07Z</dcterms:modified>
  <dc:identifier>DAGEuPcfzQ0</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0x0101008417BD0325BC7B4DB7DD30C5A3B8B845</vt:lpwstr>
  </property>
</Properties>
</file>

<file path=docProps/thumbnail.jpeg>
</file>